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52"/>
  </p:notesMasterIdLst>
  <p:sldIdLst>
    <p:sldId id="256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302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1/3/2018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F6A688-38F7-4C2B-A71A-AF30C6DD082E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BA70EA-6FBA-481D-8D34-475D39F1910D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AF694F-D177-4DFA-A182-1B098D41FD69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3FD29F-0924-47B1-B121-FBBDE696F073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64DB21-C775-40D7-89F9-E7B9B7976649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15CADD-95E9-4096-BA56-A1B5DB93125F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C9244F-4846-4FF6-876C-140C71353D5A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90AE6-D420-42CE-8766-237753291069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4D0D17-28AA-44C1-A3A5-BA3E719CCB95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DE67C7-092F-4D55-AB96-D2A1A8FFEA26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89AB63-6691-47FE-B299-2F4E3BB7A113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78ED8F-5555-4CCE-855B-738504D882C4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EA5D4C-CA18-4C51-9979-6AA947E37276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180F1E-64B0-4806-8F51-9DFF534217C4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895737-5A23-48C6-80F4-B4F07A4DF19E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40C24D-615E-4A2B-8F00-627121DBC13E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B0E769-3C26-4FE6-872B-26F177444EB4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D3081D-6C4F-469F-A9B4-6B128CF4B599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4B5D716-9F88-4ABC-BF36-787768C9DE3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552E3A-A5A9-4669-AFFC-F7A46D58BD72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0DB061-69EC-4964-87E7-17F22FE2C27E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A962D3-128F-4711-9808-F4D9AE52E411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F58197-B865-41AA-8FA7-886FF5B8E189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173F71-6EF1-4D53-BE28-664558ED4373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E60346-8976-4A55-A335-20F60498DA11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D9CA88-15D7-40DA-A423-CCDE9CAE2D12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CFC324-55BB-4F52-ADCE-CB456CA626C3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2402643-18CE-496B-B5A7-995FB08EE09E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071A44-5BB2-4DF1-BA2B-59D5F8FD745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6D195E-A15B-4822-A3BA-0298D01DB077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F6AB1A-E4F7-4748-968B-BDA7B9645733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E3AE4B-B9CB-4F9A-8D64-63F70B975AEC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CE8836-6EB7-4E9F-BE65-4BB945EF100A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AECF5C-4709-4C28-A9FA-1E114E02C6BA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534F3B-C620-4062-B2B6-4A03B4F6693C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701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087455-AE24-40B9-8F04-E55501C7A157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89628F-9FEF-4DAA-9AE7-B6CB2353BD17}" type="slidenum">
              <a:rPr lang="en-US" smtClean="0"/>
              <a:pPr>
                <a:defRPr/>
              </a:pPr>
              <a:t>10</a:t>
            </a:fld>
            <a:endParaRPr lang="en-US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/>
              <a:t>This can be also argued as follows:</a:t>
            </a:r>
          </a:p>
          <a:p>
            <a:pPr eaLnBrk="1" hangingPunct="1"/>
            <a:r>
              <a:rPr lang="en-US" smtClean="0"/>
              <a:t>    The inverse of n</a:t>
            </a:r>
            <a:r>
              <a:rPr lang="en-US" baseline="30000" smtClean="0"/>
              <a:t>d</a:t>
            </a:r>
            <a:r>
              <a:rPr lang="en-US" smtClean="0"/>
              <a:t> is n</a:t>
            </a:r>
            <a:r>
              <a:rPr lang="en-US" baseline="30000" smtClean="0"/>
              <a:t>1/d</a:t>
            </a:r>
            <a:r>
              <a:rPr lang="en-US" smtClean="0"/>
              <a:t> and to assume otherwise would suggest that a polynomial grows as fast as an exponential, which is false simply by applying l’Hopital’s rule.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47B27C-AA1E-491B-B665-5B1904D6A21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 smtClean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dwharder@gmail.com</a:t>
            </a: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</a:t>
            </a:r>
            <a:r>
              <a:rPr lang="en-CA" sz="900" dirty="0" smtClean="0">
                <a:solidFill>
                  <a:srgbClr val="FFFFFF"/>
                </a:solidFill>
                <a:latin typeface="Arial"/>
                <a:ea typeface="ＭＳ Ｐゴシック" charset="-128"/>
              </a:rPr>
              <a:t>2006-2018 </a:t>
            </a: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Mathematical background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7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0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5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2.wmf"/><Relationship Id="rId12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34.wmf"/><Relationship Id="rId5" Type="http://schemas.openxmlformats.org/officeDocument/2006/relationships/image" Target="../media/image31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0.bin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44.wmf"/><Relationship Id="rId4" Type="http://schemas.openxmlformats.org/officeDocument/2006/relationships/oleObject" Target="../embeddings/oleObject3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47.wmf"/><Relationship Id="rId4" Type="http://schemas.openxmlformats.org/officeDocument/2006/relationships/oleObject" Target="../embeddings/oleObject3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5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4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6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45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5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66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65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70.wmf"/><Relationship Id="rId4" Type="http://schemas.openxmlformats.org/officeDocument/2006/relationships/image" Target="../media/image67.wmf"/><Relationship Id="rId9" Type="http://schemas.openxmlformats.org/officeDocument/2006/relationships/oleObject" Target="../embeddings/oleObject57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72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75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64.bin"/><Relationship Id="rId4" Type="http://schemas.openxmlformats.org/officeDocument/2006/relationships/image" Target="../media/image7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8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4.bin"/><Relationship Id="rId9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4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Mathematical background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Exponentials grow faster than any non-constant polynomial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for any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&gt; 0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their inverses—logarithms—grow slower than any polynomial	</a:t>
            </a:r>
          </a:p>
        </p:txBody>
      </p:sp>
      <p:sp>
        <p:nvSpPr>
          <p:cNvPr id="307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3995738" y="1916113"/>
          <a:ext cx="1439862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2" name="Equation" r:id="rId4" imgW="711000" imgH="419040" progId="Equation.DSMT4">
                  <p:embed/>
                </p:oleObj>
              </mc:Choice>
              <mc:Fallback>
                <p:oleObj name="Equation" r:id="rId4" imgW="7110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916113"/>
                        <a:ext cx="1439862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5"/>
          <p:cNvGraphicFramePr>
            <a:graphicFrameLocks noChangeAspect="1"/>
          </p:cNvGraphicFramePr>
          <p:nvPr/>
        </p:nvGraphicFramePr>
        <p:xfrm>
          <a:off x="3924300" y="3933825"/>
          <a:ext cx="16494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3" name="Equation" r:id="rId6" imgW="825480" imgH="393480" progId="Equation.DSMT4">
                  <p:embed/>
                </p:oleObj>
              </mc:Choice>
              <mc:Fallback>
                <p:oleObj name="Equation" r:id="rId6" imgW="8254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933825"/>
                        <a:ext cx="16494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68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5" descr="z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92375"/>
            <a:ext cx="8335962" cy="404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Example:</a:t>
            </a:r>
            <a:r>
              <a:rPr lang="en-US" smtClean="0">
                <a:latin typeface="Times New Roman" pitchFamily="18" charset="0"/>
                <a:cs typeface="Arial" charset="0"/>
              </a:rPr>
              <a:t>                                       </a:t>
            </a:r>
            <a:r>
              <a:rPr lang="en-US" smtClean="0">
                <a:latin typeface="Arial" charset="0"/>
                <a:cs typeface="Arial" charset="0"/>
              </a:rPr>
              <a:t>is strictly greater than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051050" y="1557338"/>
          <a:ext cx="22336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6" name="Equation" r:id="rId5" imgW="1054080" imgH="241200" progId="Equation.DSMT4">
                  <p:embed/>
                </p:oleObj>
              </mc:Choice>
              <mc:Fallback>
                <p:oleObj name="Equation" r:id="rId5" imgW="10540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1557338"/>
                        <a:ext cx="2233613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2" name="Text Box 9"/>
          <p:cNvSpPr txBox="1">
            <a:spLocks noChangeArrowheads="1"/>
          </p:cNvSpPr>
          <p:nvPr/>
        </p:nvSpPr>
        <p:spPr bwMode="auto">
          <a:xfrm>
            <a:off x="5559425" y="407670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3635375" y="3382963"/>
          <a:ext cx="3508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7" name="Equation" r:id="rId7" imgW="241200" imgH="228600" progId="Equation.3">
                  <p:embed/>
                </p:oleObj>
              </mc:Choice>
              <mc:Fallback>
                <p:oleObj name="Equation" r:id="rId7" imgW="24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382963"/>
                        <a:ext cx="35083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273268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6" descr="z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428875"/>
            <a:ext cx="85312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  <a:endParaRPr lang="en-US" sz="4800" smtClean="0">
              <a:latin typeface="Arial" charset="0"/>
              <a:cs typeface="Arial" charset="0"/>
            </a:endParaRPr>
          </a:p>
        </p:txBody>
      </p:sp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                                        </a:t>
            </a:r>
            <a:r>
              <a:rPr lang="en-US" smtClean="0">
                <a:latin typeface="Arial" charset="0"/>
                <a:cs typeface="Arial" charset="0"/>
              </a:rPr>
              <a:t>grows slower but only up to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93</a:t>
            </a:r>
          </a:p>
        </p:txBody>
      </p:sp>
      <p:sp>
        <p:nvSpPr>
          <p:cNvPr id="5127" name="Text Box 9"/>
          <p:cNvSpPr txBox="1">
            <a:spLocks noChangeArrowheads="1"/>
          </p:cNvSpPr>
          <p:nvPr/>
        </p:nvSpPr>
        <p:spPr bwMode="auto">
          <a:xfrm>
            <a:off x="6345238" y="2997200"/>
            <a:ext cx="195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(93.354, 4.536)</a:t>
            </a:r>
          </a:p>
        </p:txBody>
      </p:sp>
      <p:sp>
        <p:nvSpPr>
          <p:cNvPr id="5128" name="Text Box 11"/>
          <p:cNvSpPr txBox="1">
            <a:spLocks noChangeArrowheads="1"/>
          </p:cNvSpPr>
          <p:nvPr/>
        </p:nvSpPr>
        <p:spPr bwMode="auto">
          <a:xfrm>
            <a:off x="2908300" y="3206750"/>
            <a:ext cx="7080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762375" y="3527425"/>
          <a:ext cx="354013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0" name="Equation" r:id="rId5" imgW="241200" imgH="228600" progId="Equation.3">
                  <p:embed/>
                </p:oleObj>
              </mc:Choice>
              <mc:Fallback>
                <p:oleObj name="Equation" r:id="rId5" imgW="24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2375" y="3527425"/>
                        <a:ext cx="354013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3"/>
          <p:cNvGraphicFramePr>
            <a:graphicFrameLocks noChangeAspect="1"/>
          </p:cNvGraphicFramePr>
          <p:nvPr/>
        </p:nvGraphicFramePr>
        <p:xfrm>
          <a:off x="936625" y="1568450"/>
          <a:ext cx="1979613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1" name="Equation" r:id="rId7" imgW="1041120" imgH="241200" progId="Equation.DSMT4">
                  <p:embed/>
                </p:oleObj>
              </mc:Choice>
              <mc:Fallback>
                <p:oleObj name="Equation" r:id="rId7" imgW="10411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25" y="1568450"/>
                        <a:ext cx="1979613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7573963" y="2741613"/>
            <a:ext cx="71437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17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You can view this with any polynomial</a:t>
            </a:r>
          </a:p>
        </p:txBody>
      </p:sp>
      <p:pic>
        <p:nvPicPr>
          <p:cNvPr id="6148" name="Picture 4" descr="z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88" y="2414588"/>
            <a:ext cx="8524875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Text Box 8"/>
          <p:cNvSpPr txBox="1">
            <a:spLocks noChangeArrowheads="1"/>
          </p:cNvSpPr>
          <p:nvPr/>
        </p:nvSpPr>
        <p:spPr bwMode="auto">
          <a:xfrm>
            <a:off x="2555875" y="2565400"/>
            <a:ext cx="62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779838" y="2997200"/>
          <a:ext cx="350837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4" name="Equation" r:id="rId5" imgW="241200" imgH="228600" progId="Equation.3">
                  <p:embed/>
                </p:oleObj>
              </mc:Choice>
              <mc:Fallback>
                <p:oleObj name="Equation" r:id="rId5" imgW="241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997200"/>
                        <a:ext cx="350837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  <p:sp>
        <p:nvSpPr>
          <p:cNvPr id="7" name="Oval 6"/>
          <p:cNvSpPr/>
          <p:nvPr/>
        </p:nvSpPr>
        <p:spPr>
          <a:xfrm>
            <a:off x="7380288" y="2535238"/>
            <a:ext cx="71437" cy="730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152" name="Text Box 9"/>
          <p:cNvSpPr txBox="1">
            <a:spLocks noChangeArrowheads="1"/>
          </p:cNvSpPr>
          <p:nvPr/>
        </p:nvSpPr>
        <p:spPr bwMode="auto">
          <a:xfrm>
            <a:off x="6372225" y="2997200"/>
            <a:ext cx="1955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>
                <a:latin typeface="Times New Roman" pitchFamily="18" charset="0"/>
                <a:cs typeface="Times New Roman" pitchFamily="18" charset="0"/>
              </a:rPr>
              <a:t>(5503.66, 8.61)</a:t>
            </a:r>
          </a:p>
        </p:txBody>
      </p:sp>
    </p:spTree>
    <p:extLst>
      <p:ext uri="{BB962C8B-B14F-4D97-AF65-F5344CB8AC3E}">
        <p14:creationId xmlns:p14="http://schemas.microsoft.com/office/powerpoint/2010/main" val="25337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have compared logarithms and polynomials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How about </a:t>
            </a:r>
            <a:r>
              <a:rPr 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versus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versus </a:t>
            </a:r>
            <a:r>
              <a:rPr 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10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have seen the formula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i="1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i="1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All logarithms are scalar multiples of each others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3635375" y="3284538"/>
          <a:ext cx="194468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8" name="Equation" r:id="rId4" imgW="1002960" imgH="419040" progId="Equation.3">
                  <p:embed/>
                </p:oleObj>
              </mc:Choice>
              <mc:Fallback>
                <p:oleObj name="Equation" r:id="rId4" imgW="10029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284538"/>
                        <a:ext cx="194468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  <p:sp>
        <p:nvSpPr>
          <p:cNvPr id="5" name="Oval 4"/>
          <p:cNvSpPr/>
          <p:nvPr/>
        </p:nvSpPr>
        <p:spPr>
          <a:xfrm>
            <a:off x="4787900" y="3716338"/>
            <a:ext cx="792163" cy="3603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7" name="Straight Arrow Connector 6"/>
          <p:cNvCxnSpPr/>
          <p:nvPr/>
        </p:nvCxnSpPr>
        <p:spPr>
          <a:xfrm rot="10800000" flipV="1">
            <a:off x="5580063" y="3068638"/>
            <a:ext cx="1800225" cy="720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TextBox 7"/>
          <p:cNvSpPr txBox="1">
            <a:spLocks noChangeArrowheads="1"/>
          </p:cNvSpPr>
          <p:nvPr/>
        </p:nvSpPr>
        <p:spPr bwMode="auto">
          <a:xfrm>
            <a:off x="6981825" y="2708275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/>
              <a:t>Constant</a:t>
            </a:r>
          </a:p>
        </p:txBody>
      </p:sp>
    </p:spTree>
    <p:extLst>
      <p:ext uri="{BB962C8B-B14F-4D97-AF65-F5344CB8AC3E}">
        <p14:creationId xmlns:p14="http://schemas.microsoft.com/office/powerpoint/2010/main" val="241574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1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 plot of </a:t>
            </a:r>
            <a:r>
              <a:rPr 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 = lg(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,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, and </a:t>
            </a:r>
            <a:r>
              <a:rPr 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10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pic>
        <p:nvPicPr>
          <p:cNvPr id="41987" name="Picture 4" descr="z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30463"/>
            <a:ext cx="8712200" cy="424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 Box 5"/>
          <p:cNvSpPr txBox="1">
            <a:spLocks noChangeArrowheads="1"/>
          </p:cNvSpPr>
          <p:nvPr/>
        </p:nvSpPr>
        <p:spPr bwMode="auto">
          <a:xfrm>
            <a:off x="5056188" y="2965450"/>
            <a:ext cx="811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>
                <a:latin typeface="Times New Roman" pitchFamily="18" charset="0"/>
                <a:cs typeface="Times New Roman" pitchFamily="18" charset="0"/>
              </a:rPr>
              <a:t>lg(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1989" name="Text Box 6"/>
          <p:cNvSpPr txBox="1">
            <a:spLocks noChangeArrowheads="1"/>
          </p:cNvSpPr>
          <p:nvPr/>
        </p:nvSpPr>
        <p:spPr bwMode="auto">
          <a:xfrm>
            <a:off x="5272088" y="3541713"/>
            <a:ext cx="811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>
                <a:latin typeface="Times New Roman" pitchFamily="18" charset="0"/>
                <a:cs typeface="Times New Roman" pitchFamily="18" charset="0"/>
              </a:rPr>
              <a:t>ln(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5435600" y="4262438"/>
            <a:ext cx="11557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sz="2400" baseline="-2500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i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41991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156691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Note:  the base-2 logarithm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written as </a:t>
            </a:r>
            <a:r>
              <a:rPr lang="en-US" dirty="0" err="1" smtClean="0">
                <a:latin typeface="Times New Roman" pitchFamily="18" charset="0"/>
                <a:cs typeface="Arial" charset="0"/>
              </a:rPr>
              <a:t>lg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It is an industry standard to implement the natural logarithm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as</a:t>
            </a:r>
          </a:p>
          <a:p>
            <a:pPr algn="ctr" eaLnBrk="1" hangingPunct="1">
              <a:buFontTx/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double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log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double );</a:t>
            </a: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</a:t>
            </a:r>
            <a:r>
              <a:rPr lang="en-US" i="1" dirty="0" smtClean="0">
                <a:latin typeface="Arial" charset="0"/>
                <a:cs typeface="Arial" charset="0"/>
              </a:rPr>
              <a:t>common</a:t>
            </a:r>
            <a:r>
              <a:rPr lang="en-US" dirty="0" smtClean="0">
                <a:latin typeface="Arial" charset="0"/>
                <a:cs typeface="Arial" charset="0"/>
              </a:rPr>
              <a:t> logarithm 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log</a:t>
            </a:r>
            <a:r>
              <a:rPr lang="en-US" baseline="-25000" dirty="0" smtClean="0">
                <a:latin typeface="Times New Roman" pitchFamily="18" charset="0"/>
                <a:cs typeface="Arial" charset="0"/>
              </a:rPr>
              <a:t>10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implemented as</a:t>
            </a:r>
          </a:p>
          <a:p>
            <a:pPr algn="ctr" eaLnBrk="1" hangingPunct="1">
              <a:buFontTx/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	double</a:t>
            </a:r>
            <a:r>
              <a:rPr lang="en-US" b="1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log10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( double );</a:t>
            </a:r>
          </a:p>
        </p:txBody>
      </p:sp>
      <p:sp>
        <p:nvSpPr>
          <p:cNvPr id="430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168489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 more interesting observation we will repeatedly use:</a:t>
            </a:r>
          </a:p>
          <a:p>
            <a:pPr algn="ctr" eaLnBrk="1" hangingPunct="1">
              <a:buFontTx/>
              <a:buNone/>
            </a:pPr>
            <a:r>
              <a:rPr lang="en-US" sz="2400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 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 = </a:t>
            </a:r>
            <a:r>
              <a:rPr lang="en-US" sz="2400" i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Arial" charset="0"/>
                <a:cs typeface="Arial" charset="0"/>
              </a:rPr>
              <a:t>,</a:t>
            </a:r>
            <a:endParaRPr lang="en-US" sz="2400" baseline="30000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a consequence of                  :</a:t>
            </a:r>
            <a:endParaRPr lang="en-US" i="1" smtClean="0">
              <a:solidFill>
                <a:srgbClr val="FF0000"/>
              </a:solidFill>
              <a:latin typeface="Times New Roman" pitchFamily="18" charset="0"/>
              <a:cs typeface="Arial" charset="0"/>
            </a:endParaRPr>
          </a:p>
          <a:p>
            <a:pPr algn="ctr" eaLnBrk="1" hangingPunct="1">
              <a:buFontTx/>
              <a:buNone/>
            </a:pPr>
            <a:r>
              <a:rPr lang="en-US" sz="2400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 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 = (</a:t>
            </a:r>
            <a:r>
              <a:rPr lang="en-US" sz="2400" i="1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 </a:t>
            </a:r>
            <a:br>
              <a:rPr lang="en-US" sz="2400" smtClean="0">
                <a:latin typeface="Times New Roman" pitchFamily="18" charset="0"/>
                <a:cs typeface="Arial" charset="0"/>
              </a:rPr>
            </a:br>
            <a:r>
              <a:rPr lang="en-US" sz="2400" smtClean="0">
                <a:latin typeface="Times New Roman" pitchFamily="18" charset="0"/>
                <a:cs typeface="Arial" charset="0"/>
              </a:rPr>
              <a:t>       = </a:t>
            </a:r>
            <a:r>
              <a:rPr lang="en-US" sz="2400" i="1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 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br>
              <a:rPr lang="en-US" sz="2400" baseline="30000" smtClean="0">
                <a:latin typeface="Times New Roman" pitchFamily="18" charset="0"/>
                <a:cs typeface="Arial" charset="0"/>
              </a:rPr>
            </a:br>
            <a:r>
              <a:rPr lang="en-US" sz="2400" baseline="30000" smtClean="0">
                <a:latin typeface="Times New Roman" pitchFamily="18" charset="0"/>
                <a:cs typeface="Arial" charset="0"/>
              </a:rPr>
              <a:t>             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= (</a:t>
            </a:r>
            <a:r>
              <a:rPr lang="en-US" sz="2400" i="1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</a:p>
          <a:p>
            <a:pPr algn="ctr" eaLnBrk="1" hangingPunct="1">
              <a:buFontTx/>
              <a:buNone/>
            </a:pPr>
            <a:r>
              <a:rPr lang="en-US" sz="2400" smtClean="0">
                <a:latin typeface="Times New Roman" pitchFamily="18" charset="0"/>
                <a:cs typeface="Arial" charset="0"/>
              </a:rPr>
              <a:t>  = </a:t>
            </a:r>
            <a:r>
              <a:rPr lang="en-US" sz="2400" i="1" smtClean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log</a:t>
            </a:r>
            <a:r>
              <a:rPr lang="en-US" sz="1600" i="1" baseline="30000" smtClean="0">
                <a:latin typeface="Times New Roman" pitchFamily="18" charset="0"/>
                <a:cs typeface="Arial" charset="0"/>
              </a:rPr>
              <a:t>b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sz="2400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z="2400" baseline="30000" smtClean="0">
                <a:latin typeface="Times New Roman" pitchFamily="18" charset="0"/>
                <a:cs typeface="Arial" charset="0"/>
              </a:rPr>
              <a:t>)</a:t>
            </a:r>
          </a:p>
          <a:p>
            <a:pPr algn="ctr"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819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3001963" y="2727325"/>
          <a:ext cx="115093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2" name="Equation" r:id="rId4" imgW="571320" imgH="203040" progId="Equation.DSMT4">
                  <p:embed/>
                </p:oleObj>
              </mc:Choice>
              <mc:Fallback>
                <p:oleObj name="Equation" r:id="rId4" imgW="57132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2727325"/>
                        <a:ext cx="115093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978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should also, as electrical or computer engineers be aware of the relationship: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</a:t>
            </a:r>
            <a:r>
              <a:rPr lang="en-US" smtClean="0">
                <a:latin typeface="Times New Roman" pitchFamily="18" charset="0"/>
                <a:cs typeface="Arial" charset="0"/>
              </a:rPr>
              <a:t>lg(2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10</a:t>
            </a:r>
            <a:r>
              <a:rPr lang="en-US" smtClean="0">
                <a:latin typeface="Times New Roman" pitchFamily="18" charset="0"/>
                <a:cs typeface="Arial" charset="0"/>
              </a:rPr>
              <a:t>) = lg(1024)          = 10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lg(2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20</a:t>
            </a:r>
            <a:r>
              <a:rPr lang="en-US" smtClean="0">
                <a:latin typeface="Times New Roman" pitchFamily="18" charset="0"/>
                <a:cs typeface="Arial" charset="0"/>
              </a:rPr>
              <a:t>) = lg(1</a:t>
            </a:r>
            <a:r>
              <a:rPr lang="en-US" sz="11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048</a:t>
            </a:r>
            <a:r>
              <a:rPr lang="en-US" sz="11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576)   = 20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and consequently: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</a:t>
            </a:r>
            <a:r>
              <a:rPr lang="en-US" smtClean="0">
                <a:latin typeface="Times New Roman" pitchFamily="18" charset="0"/>
                <a:cs typeface="Arial" charset="0"/>
              </a:rPr>
              <a:t>lg(10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3</a:t>
            </a:r>
            <a:r>
              <a:rPr lang="en-US" smtClean="0">
                <a:latin typeface="Times New Roman" pitchFamily="18" charset="0"/>
                <a:cs typeface="Arial" charset="0"/>
              </a:rPr>
              <a:t>) = lg(1000)          ≈ 10	kilo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lg(10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6</a:t>
            </a:r>
            <a:r>
              <a:rPr lang="en-US" smtClean="0">
                <a:latin typeface="Times New Roman" pitchFamily="18" charset="0"/>
                <a:cs typeface="Arial" charset="0"/>
              </a:rPr>
              <a:t>) = lg(1</a:t>
            </a:r>
            <a:r>
              <a:rPr lang="en-US" sz="11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000</a:t>
            </a:r>
            <a:r>
              <a:rPr lang="en-US" sz="11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000)   ≈ 20	mega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lg(10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9</a:t>
            </a:r>
            <a:r>
              <a:rPr lang="en-US" smtClean="0">
                <a:latin typeface="Times New Roman" pitchFamily="18" charset="0"/>
                <a:cs typeface="Arial" charset="0"/>
              </a:rPr>
              <a:t>)                            ≈ 30	giga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lg(10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12</a:t>
            </a:r>
            <a:r>
              <a:rPr lang="en-US" smtClean="0">
                <a:latin typeface="Times New Roman" pitchFamily="18" charset="0"/>
                <a:cs typeface="Arial" charset="0"/>
              </a:rPr>
              <a:t>)                           ≈ 40	tera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403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127087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Next we will look various series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Each term in an arithmetic series is increased by a constant value (usually 1) :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033588" y="3175000"/>
          <a:ext cx="47910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6" name="Equation" r:id="rId4" imgW="2260440" imgH="444240" progId="Equation.DSMT4">
                  <p:embed/>
                </p:oleObj>
              </mc:Choice>
              <mc:Fallback>
                <p:oleObj name="Equation" r:id="rId4" imgW="22604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3588" y="3175000"/>
                        <a:ext cx="4791075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23417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topic reviews the basic mathematics required in this course: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 justification for a mathematical framework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ceiling and floor functions</a:t>
            </a:r>
          </a:p>
          <a:p>
            <a:pPr lvl="1" eaLnBrk="1" hangingPunct="1"/>
            <a:r>
              <a:rPr lang="en-US" dirty="0" err="1"/>
              <a:t>L’Hôpital’s</a:t>
            </a:r>
            <a:r>
              <a:rPr lang="en-US" dirty="0"/>
              <a:t> rule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Logarithms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Arithmetic and other polynomial series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Mathematical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Geometric series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Recurrence relations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Weighted averages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3584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7356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Proof 1:  write out the series twice and add each column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     1    +       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     +      3     +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. . .</a:t>
            </a:r>
            <a:r>
              <a:rPr lang="en-US" smtClean="0">
                <a:latin typeface="Times New Roman" pitchFamily="18" charset="0"/>
                <a:cs typeface="Arial" charset="0"/>
              </a:rPr>
              <a:t> +  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2  +   </a:t>
            </a:r>
            <a:r>
              <a:rPr lang="en-US" i="1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 +    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+   </a:t>
            </a:r>
            <a:r>
              <a:rPr lang="en-US" i="1" u="sng" smtClean="0">
                <a:latin typeface="Times New Roman" pitchFamily="18" charset="0"/>
                <a:cs typeface="Arial" charset="0"/>
              </a:rPr>
              <a:t>n</a:t>
            </a:r>
            <a:r>
              <a:rPr lang="en-US" u="sng" smtClean="0">
                <a:latin typeface="Times New Roman" pitchFamily="18" charset="0"/>
                <a:cs typeface="Arial" charset="0"/>
              </a:rPr>
              <a:t>    +    </a:t>
            </a:r>
            <a:r>
              <a:rPr lang="en-US" i="1" u="sng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u="sng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u="sng" smtClean="0">
                <a:latin typeface="Times New Roman" pitchFamily="18" charset="0"/>
                <a:cs typeface="Arial" charset="0"/>
              </a:rPr>
              <a:t>  +   </a:t>
            </a:r>
            <a:r>
              <a:rPr lang="en-US" i="1" u="sng" smtClean="0">
                <a:latin typeface="Times New Roman" pitchFamily="18" charset="0"/>
                <a:cs typeface="Arial" charset="0"/>
              </a:rPr>
              <a:t>n</a:t>
            </a:r>
            <a:r>
              <a:rPr lang="en-US" u="sng" smtClean="0">
                <a:latin typeface="Times New Roman" pitchFamily="18" charset="0"/>
                <a:cs typeface="Arial" charset="0"/>
              </a:rPr>
              <a:t> – 2  + </a:t>
            </a:r>
            <a:r>
              <a:rPr lang="en-US" u="sng" baseline="30000" smtClean="0">
                <a:latin typeface="Times New Roman" pitchFamily="18" charset="0"/>
                <a:cs typeface="Arial" charset="0"/>
              </a:rPr>
              <a:t>. . .</a:t>
            </a:r>
            <a:r>
              <a:rPr lang="en-US" u="sng" smtClean="0">
                <a:latin typeface="Times New Roman" pitchFamily="18" charset="0"/>
                <a:cs typeface="Arial" charset="0"/>
              </a:rPr>
              <a:t> +      3     +     </a:t>
            </a:r>
            <a:r>
              <a:rPr lang="en-US" u="sng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2 </a:t>
            </a:r>
            <a:r>
              <a:rPr lang="en-US" u="sng" smtClean="0">
                <a:latin typeface="Times New Roman" pitchFamily="18" charset="0"/>
                <a:cs typeface="Arial" charset="0"/>
              </a:rPr>
              <a:t>    +     1 </a:t>
            </a: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		 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+ (</a:t>
            </a:r>
            <a:r>
              <a:rPr 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) + 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+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. . .</a:t>
            </a:r>
            <a:r>
              <a:rPr lang="en-US" smtClean="0">
                <a:latin typeface="Times New Roman" pitchFamily="18" charset="0"/>
                <a:cs typeface="Arial" charset="0"/>
              </a:rPr>
              <a:t> + 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+ (</a:t>
            </a:r>
            <a:r>
              <a:rPr lang="en-US" i="1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) + 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</a:t>
            </a:r>
            <a:br>
              <a:rPr lang="en-US" smtClean="0">
                <a:latin typeface="Times New Roman" pitchFamily="18" charset="0"/>
                <a:cs typeface="Arial" charset="0"/>
              </a:rPr>
            </a:b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                                                                   = </a:t>
            </a:r>
            <a:r>
              <a:rPr 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+ 1) 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Since we added the series twice, we must divide the result by </a:t>
            </a:r>
            <a:r>
              <a:rPr lang="en-US" smtClean="0">
                <a:latin typeface="Times New Roman" pitchFamily="18" charset="0"/>
                <a:cs typeface="Arial" charset="0"/>
              </a:rPr>
              <a:t>2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505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32404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Proof 2 (by induction):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The statement is true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Assume that the statement is true for an arbitrary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725738" y="2316163"/>
          <a:ext cx="3187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Equation" r:id="rId4" imgW="1549080" imgH="444240" progId="Equation.DSMT4">
                  <p:embed/>
                </p:oleObj>
              </mc:Choice>
              <mc:Fallback>
                <p:oleObj name="Equation" r:id="rId4" imgW="1549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5738" y="2316163"/>
                        <a:ext cx="31877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3321050" y="3757613"/>
          <a:ext cx="2144713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1" name="Equation" r:id="rId6" imgW="965160" imgH="444240" progId="Equation.DSMT4">
                  <p:embed/>
                </p:oleObj>
              </mc:Choice>
              <mc:Fallback>
                <p:oleObj name="Equation" r:id="rId6" imgW="9651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1050" y="3757613"/>
                        <a:ext cx="2144713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290072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Using the assumption that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, we must show that	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3362325" y="2030413"/>
          <a:ext cx="2060575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4" name="Equation" r:id="rId4" imgW="927000" imgH="444240" progId="Equation.DSMT4">
                  <p:embed/>
                </p:oleObj>
              </mc:Choice>
              <mc:Fallback>
                <p:oleObj name="Equation" r:id="rId4" imgW="9270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2030413"/>
                        <a:ext cx="2060575" cy="989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2952750" y="3470275"/>
          <a:ext cx="2879725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5" name="Equation" r:id="rId6" imgW="1295280" imgH="444240" progId="Equation.DSMT4">
                  <p:embed/>
                </p:oleObj>
              </mc:Choice>
              <mc:Fallback>
                <p:oleObj name="Equation" r:id="rId6" imgW="12952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3470275"/>
                        <a:ext cx="2879725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70346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Then,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Arial" charset="0"/>
                <a:cs typeface="Arial" charset="0"/>
              </a:rPr>
              <a:t>, we have: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By assumption, the second sum is known: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952750" y="2043113"/>
          <a:ext cx="263207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8" name="Equation" r:id="rId4" imgW="1244520" imgH="431640" progId="Equation.DSMT4">
                  <p:embed/>
                </p:oleObj>
              </mc:Choice>
              <mc:Fallback>
                <p:oleObj name="Equation" r:id="rId4" imgW="12445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2043113"/>
                        <a:ext cx="2632075" cy="912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3721100" y="3419475"/>
          <a:ext cx="2632075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9" name="Equation" r:id="rId6" imgW="1244520" imgH="1282680" progId="Equation.DSMT4">
                  <p:embed/>
                </p:oleObj>
              </mc:Choice>
              <mc:Fallback>
                <p:oleObj name="Equation" r:id="rId6" imgW="1244520" imgH="1282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1100" y="3419475"/>
                        <a:ext cx="2632075" cy="271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3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36179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statement is true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 and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the truth of the statement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smtClean="0">
                <a:latin typeface="Arial" charset="0"/>
                <a:cs typeface="Arial" charset="0"/>
              </a:rPr>
              <a:t>implies </a:t>
            </a:r>
            <a:endParaRPr lang="en-US" i="1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the truth of the statement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Therefore, by the process of mathematical induction, the statement is true for all values of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≥ 0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			</a:t>
            </a:r>
            <a:r>
              <a:rPr lang="en-US" sz="1400" smtClean="0">
                <a:solidFill>
                  <a:schemeClr val="bg2"/>
                </a:solidFill>
                <a:latin typeface="Arial" charset="0"/>
                <a:cs typeface="Arial" charset="0"/>
              </a:rPr>
              <a:t>Reference:  Mr. Oprendick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4608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Arithmetic series</a:t>
            </a:r>
          </a:p>
        </p:txBody>
      </p:sp>
    </p:spTree>
    <p:extLst>
      <p:ext uri="{BB962C8B-B14F-4D97-AF65-F5344CB8AC3E}">
        <p14:creationId xmlns:p14="http://schemas.microsoft.com/office/powerpoint/2010/main" val="419071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could repeat this process, after all: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however, it is easier to see the pattern:</a:t>
            </a:r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4814888" y="1989138"/>
          <a:ext cx="1960562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2" name="Equation" r:id="rId4" imgW="1155600" imgH="482400" progId="Equation.DSMT4">
                  <p:embed/>
                </p:oleObj>
              </mc:Choice>
              <mc:Fallback>
                <p:oleObj name="Equation" r:id="rId4" imgW="115560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4888" y="1989138"/>
                        <a:ext cx="1960562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3"/>
          <p:cNvGraphicFramePr>
            <a:graphicFrameLocks noChangeAspect="1"/>
          </p:cNvGraphicFramePr>
          <p:nvPr/>
        </p:nvGraphicFramePr>
        <p:xfrm>
          <a:off x="4660900" y="3532188"/>
          <a:ext cx="3079750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3" name="Equation" r:id="rId6" imgW="1815840" imgH="444240" progId="Equation.DSMT4">
                  <p:embed/>
                </p:oleObj>
              </mc:Choice>
              <mc:Fallback>
                <p:oleObj name="Equation" r:id="rId6" imgW="1815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3532188"/>
                        <a:ext cx="3079750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6" name="Object 4"/>
          <p:cNvGraphicFramePr>
            <a:graphicFrameLocks noChangeAspect="1"/>
          </p:cNvGraphicFramePr>
          <p:nvPr/>
        </p:nvGraphicFramePr>
        <p:xfrm>
          <a:off x="1409700" y="2020888"/>
          <a:ext cx="2541588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4" name="Equation" r:id="rId8" imgW="1498320" imgH="444240" progId="Equation.DSMT4">
                  <p:embed/>
                </p:oleObj>
              </mc:Choice>
              <mc:Fallback>
                <p:oleObj name="Equation" r:id="rId8" imgW="14983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2020888"/>
                        <a:ext cx="2541588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5"/>
          <p:cNvGraphicFramePr>
            <a:graphicFrameLocks noChangeAspect="1"/>
          </p:cNvGraphicFramePr>
          <p:nvPr/>
        </p:nvGraphicFramePr>
        <p:xfrm>
          <a:off x="3443288" y="4572000"/>
          <a:ext cx="2497137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5" name="Equation" r:id="rId10" imgW="1473120" imgH="482400" progId="Equation.DSMT4">
                  <p:embed/>
                </p:oleObj>
              </mc:Choice>
              <mc:Fallback>
                <p:oleObj name="Equation" r:id="rId10" imgW="147312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3288" y="4572000"/>
                        <a:ext cx="2497137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  <p:graphicFrame>
        <p:nvGraphicFramePr>
          <p:cNvPr id="13318" name="Object 6"/>
          <p:cNvGraphicFramePr>
            <a:graphicFrameLocks noChangeAspect="1"/>
          </p:cNvGraphicFramePr>
          <p:nvPr/>
        </p:nvGraphicFramePr>
        <p:xfrm>
          <a:off x="1766888" y="3552825"/>
          <a:ext cx="2173287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6" name="Equation" r:id="rId12" imgW="1282680" imgH="444240" progId="Equation.DSMT4">
                  <p:embed/>
                </p:oleObj>
              </mc:Choice>
              <mc:Fallback>
                <p:oleObj name="Equation" r:id="rId12" imgW="12826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3552825"/>
                        <a:ext cx="2173287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030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7" descr="C:\Users\dwharder\Desktop\y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913" y="2962275"/>
            <a:ext cx="40767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8" descr="C:\Users\dwharder\Desktop\y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01963"/>
            <a:ext cx="3857625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can generalize this formula</a:t>
            </a: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Demonstrating with 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3</a:t>
            </a:r>
            <a:r>
              <a:rPr lang="en-US" dirty="0" smtClean="0">
                <a:latin typeface="Arial" charset="0"/>
                <a:cs typeface="Arial" charset="0"/>
              </a:rPr>
              <a:t> and </a:t>
            </a:r>
            <a:r>
              <a:rPr 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en-US" dirty="0" smtClean="0">
                <a:latin typeface="Times New Roman" pitchFamily="18" charset="0"/>
                <a:cs typeface="Arial" charset="0"/>
              </a:rPr>
              <a:t> = 4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3933825" y="1954213"/>
          <a:ext cx="1423988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6" name="Equation" r:id="rId6" imgW="838080" imgH="444240" progId="Equation.DSMT4">
                  <p:embed/>
                </p:oleObj>
              </mc:Choice>
              <mc:Fallback>
                <p:oleObj name="Equation" r:id="rId6" imgW="8380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1954213"/>
                        <a:ext cx="1423988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</p:spTree>
    <p:extLst>
      <p:ext uri="{BB962C8B-B14F-4D97-AF65-F5344CB8AC3E}">
        <p14:creationId xmlns:p14="http://schemas.microsoft.com/office/powerpoint/2010/main" val="387608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9" descr="C:\Users\dwharder\Desktop\y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086100"/>
            <a:ext cx="37052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10" descr="C:\Users\dwharder\Desktop\y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076575"/>
            <a:ext cx="36576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justification for the approximation is that we are approximating the sum with an integral: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However, there is an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accumulating error: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2381250" y="2184400"/>
          <a:ext cx="3832225" cy="862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Equation" r:id="rId6" imgW="2260440" imgH="507960" progId="Equation.DSMT4">
                  <p:embed/>
                </p:oleObj>
              </mc:Choice>
              <mc:Fallback>
                <p:oleObj name="Equation" r:id="rId6" imgW="226044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1250" y="2184400"/>
                        <a:ext cx="3832225" cy="862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2686" y="49749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5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10" descr="C:\Users\dwharder\Desktop\y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97" y="3101976"/>
            <a:ext cx="36576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 large is the error?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Assuming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&gt; 1</a:t>
            </a:r>
            <a:r>
              <a:rPr lang="en-US" smtClean="0">
                <a:latin typeface="Arial" charset="0"/>
                <a:cs typeface="Arial" charset="0"/>
              </a:rPr>
              <a:t>, shifting the errors, we see that they would be </a:t>
            </a:r>
          </a:p>
        </p:txBody>
      </p:sp>
      <p:sp>
        <p:nvSpPr>
          <p:cNvPr id="16389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  <p:pic>
        <p:nvPicPr>
          <p:cNvPr id="16390" name="Picture 3" descr="C:\Users\dwharder\Desktop\y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64" y="3108856"/>
            <a:ext cx="895350" cy="378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506779"/>
              </p:ext>
            </p:extLst>
          </p:nvPr>
        </p:nvGraphicFramePr>
        <p:xfrm>
          <a:off x="2794000" y="2298700"/>
          <a:ext cx="316547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4" name="Equation" r:id="rId6" imgW="1866600" imgH="457200" progId="Equation.DSMT4">
                  <p:embed/>
                </p:oleObj>
              </mc:Choice>
              <mc:Fallback>
                <p:oleObj name="Equation" r:id="rId6" imgW="1866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2298700"/>
                        <a:ext cx="3165475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995936" y="302235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100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48419" y="596827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10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5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ratio between the error and the actual value goes to zero: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In the limit, as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→ ∞</a:t>
            </a:r>
            <a:r>
              <a:rPr lang="en-US" smtClean="0">
                <a:latin typeface="Arial" charset="0"/>
                <a:cs typeface="Arial" charset="0"/>
              </a:rPr>
              <a:t>, the ratio between the sum and the approximation goes to </a:t>
            </a:r>
            <a:r>
              <a:rPr lang="en-US" smtClean="0">
                <a:latin typeface="Times New Roman" pitchFamily="18" charset="0"/>
                <a:cs typeface="Arial" charset="0"/>
              </a:rPr>
              <a:t>1</a:t>
            </a:r>
          </a:p>
          <a:p>
            <a:pPr lvl="1" eaLnBrk="1" hangingPunct="1"/>
            <a:endParaRPr lang="en-US" i="1" smtClean="0">
              <a:latin typeface="Arial" charset="0"/>
              <a:cs typeface="Arial" charset="0"/>
            </a:endParaRPr>
          </a:p>
          <a:p>
            <a:pPr lvl="1" eaLnBrk="1" hangingPunct="1"/>
            <a:endParaRPr lang="en-US" i="1" smtClean="0">
              <a:latin typeface="Arial" charset="0"/>
              <a:cs typeface="Arial" charset="0"/>
            </a:endParaRPr>
          </a:p>
          <a:p>
            <a:pPr lvl="1" eaLnBrk="1" hangingPunct="1"/>
            <a:endParaRPr lang="en-US" i="1" smtClean="0">
              <a:latin typeface="Arial" charset="0"/>
              <a:cs typeface="Arial" charset="0"/>
            </a:endParaRPr>
          </a:p>
          <a:p>
            <a:pPr lvl="1" eaLnBrk="1" hangingPunct="1"/>
            <a:endParaRPr lang="en-US" i="1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i="1" smtClean="0">
                <a:latin typeface="Arial" charset="0"/>
                <a:cs typeface="Arial" charset="0"/>
              </a:rPr>
              <a:t>The relative error</a:t>
            </a:r>
            <a:r>
              <a:rPr lang="en-US" smtClean="0">
                <a:latin typeface="Arial" charset="0"/>
                <a:cs typeface="Arial" charset="0"/>
              </a:rPr>
              <a:t> of the approximation goes to </a:t>
            </a:r>
            <a:r>
              <a:rPr lang="en-US" smtClean="0">
                <a:latin typeface="Times New Roman" pitchFamily="18" charset="0"/>
                <a:cs typeface="Arial" charset="0"/>
              </a:rPr>
              <a:t>0</a:t>
            </a:r>
          </a:p>
        </p:txBody>
      </p:sp>
      <p:sp>
        <p:nvSpPr>
          <p:cNvPr id="1741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Other polynomial series</a:t>
            </a:r>
          </a:p>
        </p:txBody>
      </p:sp>
      <p:graphicFrame>
        <p:nvGraphicFramePr>
          <p:cNvPr id="17410" name="Object 3"/>
          <p:cNvGraphicFramePr>
            <a:graphicFrameLocks noChangeAspect="1"/>
          </p:cNvGraphicFramePr>
          <p:nvPr/>
        </p:nvGraphicFramePr>
        <p:xfrm>
          <a:off x="3694113" y="2420938"/>
          <a:ext cx="1508125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8" name="Equation" r:id="rId4" imgW="888840" imgH="812520" progId="Equation.DSMT4">
                  <p:embed/>
                </p:oleObj>
              </mc:Choice>
              <mc:Fallback>
                <p:oleObj name="Equation" r:id="rId4" imgW="88884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4113" y="2420938"/>
                        <a:ext cx="1508125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05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Mathematics and engineering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engineers, mathematics is a tool: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Of course, that doesn’t mean it always works...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349500"/>
            <a:ext cx="3049587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81475" y="4992688"/>
            <a:ext cx="168592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http://xkcd.com/55/</a:t>
            </a:r>
          </a:p>
        </p:txBody>
      </p:sp>
    </p:spTree>
    <p:extLst>
      <p:ext uri="{BB962C8B-B14F-4D97-AF65-F5344CB8AC3E}">
        <p14:creationId xmlns:p14="http://schemas.microsoft.com/office/powerpoint/2010/main" val="88782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next series we will look at is the geometric series with common ratio </a:t>
            </a:r>
            <a:r>
              <a:rPr lang="en-US" i="1" smtClean="0">
                <a:latin typeface="Times New Roman" pitchFamily="18" charset="0"/>
                <a:cs typeface="Arial" charset="0"/>
              </a:rPr>
              <a:t>r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and if </a:t>
            </a:r>
            <a:r>
              <a:rPr lang="en-US" smtClean="0">
                <a:latin typeface="Times New Roman" pitchFamily="18" charset="0"/>
                <a:cs typeface="Arial" charset="0"/>
              </a:rPr>
              <a:t>|</a:t>
            </a:r>
            <a:r>
              <a:rPr lang="en-US" i="1" smtClean="0">
                <a:latin typeface="Times New Roman" pitchFamily="18" charset="0"/>
                <a:cs typeface="Arial" charset="0"/>
              </a:rPr>
              <a:t>r</a:t>
            </a:r>
            <a:r>
              <a:rPr lang="en-US" smtClean="0">
                <a:latin typeface="Times New Roman" pitchFamily="18" charset="0"/>
                <a:cs typeface="Arial" charset="0"/>
              </a:rPr>
              <a:t>| &lt; 1</a:t>
            </a:r>
            <a:r>
              <a:rPr lang="en-US" smtClean="0">
                <a:latin typeface="Arial" charset="0"/>
                <a:cs typeface="Arial" charset="0"/>
              </a:rPr>
              <a:t> then it is also true that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3567113" y="2000250"/>
          <a:ext cx="1943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2" name="Equation" r:id="rId4" imgW="876240" imgH="406080" progId="Equation.DSMT4">
                  <p:embed/>
                </p:oleObj>
              </mc:Choice>
              <mc:Fallback>
                <p:oleObj name="Equation" r:id="rId4" imgW="8762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7113" y="2000250"/>
                        <a:ext cx="1943100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3681413" y="3455988"/>
          <a:ext cx="1633537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3" name="Equation" r:id="rId6" imgW="736560" imgH="393480" progId="Equation.DSMT4">
                  <p:embed/>
                </p:oleObj>
              </mc:Choice>
              <mc:Fallback>
                <p:oleObj name="Equation" r:id="rId6" imgW="736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3455988"/>
                        <a:ext cx="1633537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293137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043488"/>
          </a:xfrm>
        </p:spPr>
        <p:txBody>
          <a:bodyPr/>
          <a:lstStyle/>
          <a:p>
            <a:pPr eaLnBrk="1" hangingPunct="1"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Elegant proof:  multiply by</a:t>
            </a: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				Ref:  Bret D.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Whissel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, </a:t>
            </a:r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A Derivation of Amortization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1528763" y="2535238"/>
          <a:ext cx="5724525" cy="324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6" name="Equation" r:id="rId4" imgW="2971800" imgH="1688760" progId="Equation.DSMT4">
                  <p:embed/>
                </p:oleObj>
              </mc:Choice>
              <mc:Fallback>
                <p:oleObj name="Equation" r:id="rId4" imgW="2971800" imgH="1688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2535238"/>
                        <a:ext cx="5724525" cy="324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  <p:graphicFrame>
        <p:nvGraphicFramePr>
          <p:cNvPr id="19459" name="Object 5"/>
          <p:cNvGraphicFramePr>
            <a:graphicFrameLocks noChangeAspect="1"/>
          </p:cNvGraphicFramePr>
          <p:nvPr/>
        </p:nvGraphicFramePr>
        <p:xfrm>
          <a:off x="3924300" y="1443038"/>
          <a:ext cx="10080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7" name="Equation" r:id="rId6" imgW="520560" imgH="393480" progId="Equation.DSMT4">
                  <p:embed/>
                </p:oleObj>
              </mc:Choice>
              <mc:Fallback>
                <p:oleObj name="Equation" r:id="rId6" imgW="520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1443038"/>
                        <a:ext cx="1008063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rot="5400000">
            <a:off x="5148263" y="3068638"/>
            <a:ext cx="1152525" cy="1152525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3" name="TextBox 8"/>
          <p:cNvSpPr txBox="1">
            <a:spLocks noChangeArrowheads="1"/>
          </p:cNvSpPr>
          <p:nvPr/>
        </p:nvSpPr>
        <p:spPr bwMode="auto">
          <a:xfrm>
            <a:off x="5022850" y="2420938"/>
            <a:ext cx="41211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/>
              <a:t>Telescoping series:</a:t>
            </a:r>
          </a:p>
          <a:p>
            <a:pPr eaLnBrk="1" hangingPunct="1"/>
            <a:r>
              <a:rPr lang="en-CA"/>
              <a:t>    all but the first and last terms cancel</a:t>
            </a:r>
          </a:p>
        </p:txBody>
      </p:sp>
      <p:sp>
        <p:nvSpPr>
          <p:cNvPr id="10" name="Oval 9"/>
          <p:cNvSpPr/>
          <p:nvPr/>
        </p:nvSpPr>
        <p:spPr>
          <a:xfrm>
            <a:off x="2466975" y="4318000"/>
            <a:ext cx="215900" cy="3603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6588125" y="4221163"/>
            <a:ext cx="560388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342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Proof by induction: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The formula is correct for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Tx/>
              <a:buNone/>
            </a:pPr>
            <a:endParaRPr lang="en-US" sz="160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Assume the formula                      is true for an arbitrary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; then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and therefore, by the process of mathematical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   induction, the statement is true for all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≥ 0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</a:p>
        </p:txBody>
      </p:sp>
      <p:graphicFrame>
        <p:nvGraphicFramePr>
          <p:cNvPr id="20482" name="Object 2"/>
          <p:cNvGraphicFramePr>
            <a:graphicFrameLocks noChangeAspect="1"/>
          </p:cNvGraphicFramePr>
          <p:nvPr/>
        </p:nvGraphicFramePr>
        <p:xfrm>
          <a:off x="4621213" y="1844675"/>
          <a:ext cx="20383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0" name="Equation" r:id="rId4" imgW="1320480" imgH="406080" progId="Equation.DSMT4">
                  <p:embed/>
                </p:oleObj>
              </mc:Choice>
              <mc:Fallback>
                <p:oleObj name="Equation" r:id="rId4" imgW="13204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1213" y="1844675"/>
                        <a:ext cx="203835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3276600" y="2911475"/>
          <a:ext cx="131445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1" name="Equation" r:id="rId6" imgW="850680" imgH="406080" progId="Equation.DSMT4">
                  <p:embed/>
                </p:oleObj>
              </mc:Choice>
              <mc:Fallback>
                <p:oleObj name="Equation" r:id="rId6" imgW="85068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11475"/>
                        <a:ext cx="131445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2290763" y="3741738"/>
          <a:ext cx="4922837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2" name="Equation" r:id="rId8" imgW="3187440" imgH="799920" progId="Equation.DSMT4">
                  <p:embed/>
                </p:oleObj>
              </mc:Choice>
              <mc:Fallback>
                <p:oleObj name="Equation" r:id="rId8" imgW="3187440" imgH="799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763" y="3741738"/>
                        <a:ext cx="4922837" cy="1235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6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196612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Note that we can use a change-of-index with summations like we do with integration: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Letting </a:t>
            </a:r>
            <a:r>
              <a:rPr lang="en-US" i="1" smtClean="0">
                <a:latin typeface="Times New Roman" pitchFamily="18" charset="0"/>
                <a:cs typeface="Arial" charset="0"/>
              </a:rPr>
              <a:t>j</a:t>
            </a:r>
            <a:r>
              <a:rPr 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i="1" smtClean="0">
                <a:latin typeface="Times New Roman" pitchFamily="18" charset="0"/>
                <a:cs typeface="Arial" charset="0"/>
              </a:rPr>
              <a:t>i</a:t>
            </a:r>
            <a:r>
              <a:rPr 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</p:txBody>
      </p:sp>
      <p:graphicFrame>
        <p:nvGraphicFramePr>
          <p:cNvPr id="21506" name="Object 2"/>
          <p:cNvGraphicFramePr>
            <a:graphicFrameLocks noChangeAspect="1"/>
          </p:cNvGraphicFramePr>
          <p:nvPr/>
        </p:nvGraphicFramePr>
        <p:xfrm>
          <a:off x="2667000" y="2133600"/>
          <a:ext cx="32734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4" name="Equation" r:id="rId4" imgW="1688760" imgH="482400" progId="Equation.3">
                  <p:embed/>
                </p:oleObj>
              </mc:Choice>
              <mc:Fallback>
                <p:oleObj name="Equation" r:id="rId4" imgW="16887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133600"/>
                        <a:ext cx="32734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2928938" y="3500438"/>
          <a:ext cx="2363787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5" name="Equation" r:id="rId6" imgW="1218960" imgH="507960" progId="Equation.3">
                  <p:embed/>
                </p:oleObj>
              </mc:Choice>
              <mc:Fallback>
                <p:oleObj name="Equation" r:id="rId6" imgW="121896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3500438"/>
                        <a:ext cx="2363787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377701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 common geometric series will involve the ratios </a:t>
            </a:r>
            <a:r>
              <a:rPr lang="en-US" i="1" smtClean="0">
                <a:latin typeface="Times New Roman" pitchFamily="18" charset="0"/>
                <a:cs typeface="Arial" charset="0"/>
              </a:rPr>
              <a:t>r</a:t>
            </a:r>
            <a:r>
              <a:rPr lang="en-US" smtClean="0">
                <a:latin typeface="Times New Roman" pitchFamily="18" charset="0"/>
                <a:cs typeface="Arial" charset="0"/>
              </a:rPr>
              <a:t> = ½</a:t>
            </a:r>
            <a:r>
              <a:rPr lang="en-US" smtClean="0">
                <a:latin typeface="Arial" charset="0"/>
                <a:cs typeface="Arial" charset="0"/>
              </a:rPr>
              <a:t> and </a:t>
            </a:r>
            <a:r>
              <a:rPr lang="en-US" i="1" smtClean="0">
                <a:latin typeface="Times New Roman" pitchFamily="18" charset="0"/>
                <a:cs typeface="Arial" charset="0"/>
              </a:rPr>
              <a:t>r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1589088" y="2205038"/>
          <a:ext cx="359727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8" name="Equation" r:id="rId4" imgW="1866600" imgH="507960" progId="Equation.3">
                  <p:embed/>
                </p:oleObj>
              </mc:Choice>
              <mc:Fallback>
                <p:oleObj name="Equation" r:id="rId4" imgW="186660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2205038"/>
                        <a:ext cx="3597275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571625" y="3673475"/>
          <a:ext cx="3405188" cy="97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9" name="Equation" r:id="rId6" imgW="1409400" imgH="406080" progId="Equation.DSMT4">
                  <p:embed/>
                </p:oleObj>
              </mc:Choice>
              <mc:Fallback>
                <p:oleObj name="Equation" r:id="rId6" imgW="140940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3673475"/>
                        <a:ext cx="3405188" cy="979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5940425" y="2273300"/>
          <a:ext cx="1541463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0" name="Equation" r:id="rId8" imgW="799920" imgH="495000" progId="Equation.3">
                  <p:embed/>
                </p:oleObj>
              </mc:Choice>
              <mc:Fallback>
                <p:oleObj name="Equation" r:id="rId8" imgW="79992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273300"/>
                        <a:ext cx="1541463" cy="950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4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Geometric series</a:t>
            </a:r>
          </a:p>
        </p:txBody>
      </p:sp>
    </p:spTree>
    <p:extLst>
      <p:ext uri="{BB962C8B-B14F-4D97-AF65-F5344CB8AC3E}">
        <p14:creationId xmlns:p14="http://schemas.microsoft.com/office/powerpoint/2010/main" val="107863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Finally, we will review recurrence relations: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Sequences may be defined explicitly: 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1/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</a:p>
          <a:p>
            <a:pPr lvl="1" algn="ctr" eaLnBrk="1" hangingPunct="1">
              <a:buFont typeface="Arial" charset="0"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1,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</a:t>
            </a:r>
            <a:r>
              <a:rPr lang="en-US" smtClean="0">
                <a:latin typeface="Times New Roman" pitchFamily="18" charset="0"/>
                <a:cs typeface="Arial" charset="0"/>
              </a:rPr>
              <a:t>/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2</a:t>
            </a:r>
            <a:r>
              <a:rPr lang="en-US" smtClean="0">
                <a:latin typeface="Times New Roman" pitchFamily="18" charset="0"/>
                <a:cs typeface="Arial" charset="0"/>
              </a:rPr>
              <a:t>,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</a:t>
            </a:r>
            <a:r>
              <a:rPr lang="en-US" smtClean="0">
                <a:latin typeface="Times New Roman" pitchFamily="18" charset="0"/>
                <a:cs typeface="Arial" charset="0"/>
              </a:rPr>
              <a:t>/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3</a:t>
            </a:r>
            <a:r>
              <a:rPr lang="en-US" smtClean="0">
                <a:latin typeface="Times New Roman" pitchFamily="18" charset="0"/>
                <a:cs typeface="Arial" charset="0"/>
              </a:rPr>
              <a:t>, 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1</a:t>
            </a:r>
            <a:r>
              <a:rPr lang="en-US" smtClean="0">
                <a:latin typeface="Times New Roman" pitchFamily="18" charset="0"/>
                <a:cs typeface="Arial" charset="0"/>
              </a:rPr>
              <a:t>/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4</a:t>
            </a:r>
            <a:r>
              <a:rPr lang="en-US" smtClean="0">
                <a:latin typeface="Times New Roman" pitchFamily="18" charset="0"/>
                <a:cs typeface="Arial" charset="0"/>
              </a:rPr>
              <a:t>, ...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 recurrence relationship is a means of defining a sequence based on previous values in the sequence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Such definitions of sequences are said to be </a:t>
            </a:r>
            <a:r>
              <a:rPr lang="en-US" i="1" smtClean="0">
                <a:latin typeface="Arial" charset="0"/>
                <a:cs typeface="Arial" charset="0"/>
              </a:rPr>
              <a:t>recursive</a:t>
            </a:r>
            <a:endParaRPr lang="en-US" smtClean="0">
              <a:latin typeface="Arial" charset="0"/>
              <a:cs typeface="Arial" charset="0"/>
            </a:endParaRPr>
          </a:p>
          <a:p>
            <a:pPr eaLnBrk="1" hangingPunct="1"/>
            <a:endParaRPr lang="en-US" i="1" smtClean="0">
              <a:latin typeface="Arial" charset="0"/>
              <a:cs typeface="Arial" charset="0"/>
            </a:endParaRPr>
          </a:p>
        </p:txBody>
      </p:sp>
      <p:sp>
        <p:nvSpPr>
          <p:cNvPr id="4710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184454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Define an initial value: </a:t>
            </a:r>
            <a:r>
              <a:rPr lang="en-US" i="1" smtClean="0">
                <a:latin typeface="Arial" charset="0"/>
                <a:cs typeface="Arial" charset="0"/>
              </a:rPr>
              <a:t>e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  <a:r>
              <a:rPr lang="en-US" i="1" smtClean="0">
                <a:latin typeface="Arial" charset="0"/>
                <a:cs typeface="Arial" charset="0"/>
              </a:rPr>
              <a:t>g</a:t>
            </a:r>
            <a:r>
              <a:rPr lang="en-US" smtClean="0">
                <a:latin typeface="Arial" charset="0"/>
                <a:cs typeface="Arial" charset="0"/>
              </a:rPr>
              <a:t>.,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1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1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Defining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in terms of previous values: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For example,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		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i="1" smtClean="0">
                <a:latin typeface="Times New Roman" pitchFamily="18" charset="0"/>
                <a:cs typeface="Arial" charset="0"/>
              </a:rPr>
              <a:t> = 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+ 2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</a:p>
          <a:p>
            <a:pPr eaLnBrk="1" hangingPunct="1">
              <a:buFont typeface="Arial" charset="0"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			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2</a:t>
            </a: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813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16655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Given the two recurrence relations</a:t>
            </a:r>
          </a:p>
          <a:p>
            <a:pPr algn="ctr" eaLnBrk="1" hangingPunct="1">
              <a:buFont typeface="Arial" charset="0"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i="1" smtClean="0">
                <a:latin typeface="Times New Roman" pitchFamily="18" charset="0"/>
                <a:cs typeface="Arial" charset="0"/>
              </a:rPr>
              <a:t> = 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+ 2		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and the initial condition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baseline="-25000" smtClean="0">
                <a:latin typeface="Times New Roman" pitchFamily="18" charset="0"/>
                <a:cs typeface="Arial" charset="0"/>
              </a:rPr>
              <a:t>1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1</a:t>
            </a:r>
            <a:r>
              <a:rPr lang="en-US" smtClean="0">
                <a:latin typeface="Arial" charset="0"/>
                <a:cs typeface="Arial" charset="0"/>
              </a:rPr>
              <a:t> we would like to find explicit formulae for the sequences</a:t>
            </a:r>
          </a:p>
          <a:p>
            <a:pPr eaLnBrk="1" hangingPunct="1"/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this case, we have</a:t>
            </a:r>
          </a:p>
          <a:p>
            <a:pPr algn="ctr" eaLnBrk="1" hangingPunct="1">
              <a:buFont typeface="Arial" charset="0"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1                     </a:t>
            </a:r>
            <a:r>
              <a:rPr lang="en-US" i="1" smtClean="0">
                <a:latin typeface="Times New Roman" pitchFamily="18" charset="0"/>
                <a:cs typeface="Arial" charset="0"/>
              </a:rPr>
              <a:t>x</a:t>
            </a:r>
            <a:r>
              <a:rPr lang="en-US" i="1" baseline="-25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 –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2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respectively</a:t>
            </a:r>
          </a:p>
        </p:txBody>
      </p:sp>
      <p:sp>
        <p:nvSpPr>
          <p:cNvPr id="4915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425737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use a functional form of recurrence relations:</a:t>
            </a:r>
          </a:p>
        </p:txBody>
      </p:sp>
      <p:graphicFrame>
        <p:nvGraphicFramePr>
          <p:cNvPr id="99352" name="Group 24"/>
          <p:cNvGraphicFramePr>
            <a:graphicFrameLocks noGrp="1"/>
          </p:cNvGraphicFramePr>
          <p:nvPr/>
        </p:nvGraphicFramePr>
        <p:xfrm>
          <a:off x="755650" y="2508250"/>
          <a:ext cx="7561263" cy="1584816"/>
        </p:xfrm>
        <a:graphic>
          <a:graphicData uri="http://schemas.openxmlformats.org/drawingml/2006/table">
            <a:tbl>
              <a:tblPr/>
              <a:tblGrid>
                <a:gridCol w="3781425"/>
                <a:gridCol w="3779838"/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Calculus</a:t>
                      </a:r>
                    </a:p>
                  </a:txBody>
                  <a:tcPr marT="45702" marB="45702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ECE 250</a:t>
                      </a:r>
                    </a:p>
                  </a:txBody>
                  <a:tcPr marT="45702" marB="4570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.............</a:t>
                      </a:r>
                    </a:p>
                  </a:txBody>
                  <a:tcPr marT="45702" marB="45702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f(1) = 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...................</a:t>
                      </a:r>
                    </a:p>
                  </a:txBody>
                  <a:tcPr marT="45702" marB="4570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</a:t>
                      </a: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+ 2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..</a:t>
                      </a:r>
                    </a:p>
                  </a:txBody>
                  <a:tcPr marT="45702" marB="45702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 = f(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1) + 2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</a:rPr>
                        <a:t>...</a:t>
                      </a:r>
                      <a:endParaRPr kumimoji="0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02" marB="4570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1" u="none" strike="noStrike" cap="none" normalizeH="0" baseline="-2500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= 2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x</a:t>
                      </a:r>
                      <a:r>
                        <a:rPr kumimoji="0" lang="en-US" sz="20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+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</a:p>
                  </a:txBody>
                  <a:tcPr marT="45702" marB="45702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) = 2 f(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– 1) +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</a:t>
                      </a:r>
                    </a:p>
                  </a:txBody>
                  <a:tcPr marT="45702" marB="45702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188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235091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previous examples using the functional notation are:</a:t>
            </a:r>
          </a:p>
          <a:p>
            <a:pPr lvl="1" eaLnBrk="1" hangingPunct="1">
              <a:buFontTx/>
              <a:buNone/>
            </a:pPr>
            <a:r>
              <a:rPr lang="en-US" sz="2400" smtClean="0">
                <a:latin typeface="Times New Roman" pitchFamily="18" charset="0"/>
                <a:cs typeface="Arial" charset="0"/>
              </a:rPr>
              <a:t>  		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f(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 = 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f(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 – 1)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 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+ 2		g(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)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 =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 2 g(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z="2000" smtClean="0">
                <a:latin typeface="Times New Roman" pitchFamily="18" charset="0"/>
                <a:cs typeface="Arial" charset="0"/>
              </a:rPr>
              <a:t> – 1) + </a:t>
            </a:r>
            <a:r>
              <a:rPr lang="en-US" sz="2000" i="1" smtClean="0">
                <a:latin typeface="Times New Roman" pitchFamily="18" charset="0"/>
                <a:cs typeface="Arial" charset="0"/>
              </a:rPr>
              <a:t>n</a:t>
            </a:r>
            <a:endParaRPr lang="en-US" sz="200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z="1800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With the initial conditions </a:t>
            </a:r>
            <a:r>
              <a:rPr lang="en-US" smtClean="0">
                <a:latin typeface="Times New Roman" pitchFamily="18" charset="0"/>
                <a:cs typeface="Arial" charset="0"/>
              </a:rPr>
              <a:t>f(1) = g(1)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1</a:t>
            </a:r>
            <a:r>
              <a:rPr lang="en-US" smtClean="0">
                <a:latin typeface="Arial" charset="0"/>
                <a:cs typeface="Arial" charset="0"/>
              </a:rPr>
              <a:t>, the solutions are: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f(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 = 2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1			g(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 = 2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smtClean="0">
                <a:latin typeface="Times New Roman" pitchFamily="18" charset="0"/>
                <a:cs typeface="Arial" charset="0"/>
              </a:rPr>
              <a:t> –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2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5120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188542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However, as engineers, you will not be paid to say:</a:t>
            </a:r>
          </a:p>
          <a:p>
            <a:pPr algn="ctr" eaLnBrk="1" hangingPunct="1">
              <a:buFontTx/>
              <a:buNone/>
            </a:pPr>
            <a:r>
              <a:rPr lang="en-US" sz="1800" smtClean="0">
                <a:latin typeface="Arial" charset="0"/>
                <a:cs typeface="Arial" charset="0"/>
              </a:rPr>
              <a:t>Method A is </a:t>
            </a:r>
            <a:r>
              <a:rPr lang="en-US" sz="1800" i="1" smtClean="0">
                <a:latin typeface="Arial" charset="0"/>
                <a:cs typeface="Arial" charset="0"/>
              </a:rPr>
              <a:t>better</a:t>
            </a:r>
            <a:r>
              <a:rPr lang="en-US" sz="1800" smtClean="0">
                <a:latin typeface="Arial" charset="0"/>
                <a:cs typeface="Arial" charset="0"/>
              </a:rPr>
              <a:t> than Method B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                                        or</a:t>
            </a:r>
          </a:p>
          <a:p>
            <a:pPr algn="ctr" eaLnBrk="1" hangingPunct="1">
              <a:buFontTx/>
              <a:buNone/>
            </a:pPr>
            <a:r>
              <a:rPr lang="en-US" sz="1800" smtClean="0">
                <a:latin typeface="Arial" charset="0"/>
                <a:cs typeface="Arial" charset="0"/>
              </a:rPr>
              <a:t>Algorithm A is </a:t>
            </a:r>
            <a:r>
              <a:rPr lang="en-US" sz="1800" i="1" smtClean="0">
                <a:latin typeface="Arial" charset="0"/>
                <a:cs typeface="Arial" charset="0"/>
              </a:rPr>
              <a:t>faster</a:t>
            </a:r>
            <a:r>
              <a:rPr lang="en-US" sz="1800" smtClean="0">
                <a:latin typeface="Arial" charset="0"/>
                <a:cs typeface="Arial" charset="0"/>
              </a:rPr>
              <a:t> than Algorithm B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Such comparisons are said to be </a:t>
            </a:r>
            <a:r>
              <a:rPr lang="en-US" i="1" smtClean="0">
                <a:latin typeface="Arial" charset="0"/>
                <a:cs typeface="Arial" charset="0"/>
              </a:rPr>
              <a:t>qualitative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/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z="1600" b="1" smtClean="0">
                <a:latin typeface="Arial" charset="0"/>
                <a:cs typeface="Arial" charset="0"/>
              </a:rPr>
              <a:t>qualitative</a:t>
            </a:r>
            <a:r>
              <a:rPr lang="en-US" sz="1600" smtClean="0">
                <a:latin typeface="Arial" charset="0"/>
                <a:cs typeface="Arial" charset="0"/>
              </a:rPr>
              <a:t>, </a:t>
            </a:r>
            <a:r>
              <a:rPr lang="en-US" sz="1600" i="1" smtClean="0">
                <a:latin typeface="Arial" charset="0"/>
                <a:cs typeface="Arial" charset="0"/>
              </a:rPr>
              <a:t>a.	</a:t>
            </a:r>
            <a:r>
              <a:rPr lang="en-US" sz="1600" smtClean="0">
                <a:latin typeface="Arial" charset="0"/>
                <a:cs typeface="Arial" charset="0"/>
              </a:rPr>
              <a:t>Relating to, connected or concerned with, quality or qualities.</a:t>
            </a:r>
          </a:p>
          <a:p>
            <a:pPr eaLnBrk="1" hangingPunct="1">
              <a:buFont typeface="Arial" charset="0"/>
              <a:buNone/>
            </a:pPr>
            <a:r>
              <a:rPr lang="en-US" sz="1600" smtClean="0">
                <a:latin typeface="Arial" charset="0"/>
                <a:cs typeface="Arial" charset="0"/>
              </a:rPr>
              <a:t>			Now usually in implied or expressed opposition to quantitative.</a:t>
            </a:r>
          </a:p>
          <a:p>
            <a:pPr eaLnBrk="1" hangingPunct="1">
              <a:buFont typeface="Arial" charset="0"/>
              <a:buNone/>
            </a:pPr>
            <a:r>
              <a:rPr lang="en-US" sz="1600" smtClean="0">
                <a:latin typeface="Arial" charset="0"/>
                <a:cs typeface="Arial" charset="0"/>
              </a:rPr>
              <a:t>									  </a:t>
            </a:r>
            <a:r>
              <a:rPr lang="en-US" sz="1600" b="1" smtClean="0">
                <a:latin typeface="Arial" charset="0"/>
                <a:cs typeface="Arial" charset="0"/>
              </a:rPr>
              <a:t>OED</a:t>
            </a:r>
            <a:endParaRPr lang="en-US" b="1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14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some cases,  given the recurrence relation, we can find the explicit formula: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Consider the Fibonacci sequence: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	f(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 = f(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1) + f(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– 2)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			f(0) = f(1) = 1</a:t>
            </a:r>
          </a:p>
          <a:p>
            <a:pPr lvl="1"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that has the solution</a:t>
            </a:r>
          </a:p>
          <a:p>
            <a:pPr eaLnBrk="1" hangingPunct="1"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     </a:t>
            </a:r>
            <a:r>
              <a:rPr lang="en-US" sz="1800" smtClean="0">
                <a:latin typeface="Arial" charset="0"/>
                <a:cs typeface="Arial" charset="0"/>
              </a:rPr>
              <a:t>where </a:t>
            </a:r>
            <a:r>
              <a:rPr lang="en-US" sz="1800" i="1" smtClean="0">
                <a:latin typeface="Symbol" pitchFamily="18" charset="2"/>
                <a:cs typeface="Arial" charset="0"/>
              </a:rPr>
              <a:t>f</a:t>
            </a:r>
            <a:r>
              <a:rPr lang="en-US" sz="1800" smtClean="0">
                <a:latin typeface="Arial" charset="0"/>
                <a:cs typeface="Arial" charset="0"/>
              </a:rPr>
              <a:t> is the golden ratio:</a:t>
            </a: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3209925" y="3706813"/>
          <a:ext cx="2570163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Equation" r:id="rId4" imgW="1447560" imgH="368280" progId="Equation.DSMT4">
                  <p:embed/>
                </p:oleObj>
              </mc:Choice>
              <mc:Fallback>
                <p:oleObj name="Equation" r:id="rId4" imgW="14475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25" y="3706813"/>
                        <a:ext cx="2570163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Object 3"/>
          <p:cNvGraphicFramePr>
            <a:graphicFrameLocks noChangeAspect="1"/>
          </p:cNvGraphicFramePr>
          <p:nvPr/>
        </p:nvGraphicFramePr>
        <p:xfrm>
          <a:off x="3232150" y="4833938"/>
          <a:ext cx="2247900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3" name="Equation" r:id="rId6" imgW="1130040" imgH="393480" progId="Equation.DSMT4">
                  <p:embed/>
                </p:oleObj>
              </mc:Choice>
              <mc:Fallback>
                <p:oleObj name="Equation" r:id="rId6" imgW="1130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4833938"/>
                        <a:ext cx="2247900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 smtClean="0">
                <a:latin typeface="Arial" charset="0"/>
                <a:cs typeface="Arial" charset="0"/>
              </a:rPr>
              <a:t>Recurrence relations</a:t>
            </a:r>
          </a:p>
        </p:txBody>
      </p:sp>
    </p:spTree>
    <p:extLst>
      <p:ext uri="{BB962C8B-B14F-4D97-AF65-F5344CB8AC3E}">
        <p14:creationId xmlns:p14="http://schemas.microsoft.com/office/powerpoint/2010/main" val="232316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Weighted averages</a:t>
            </a:r>
          </a:p>
        </p:txBody>
      </p:sp>
      <p:sp>
        <p:nvSpPr>
          <p:cNvPr id="245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objects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, ...,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, the </a:t>
            </a:r>
            <a:r>
              <a:rPr lang="en-CA" i="1" smtClean="0">
                <a:latin typeface="Arial" charset="0"/>
                <a:cs typeface="Arial" charset="0"/>
              </a:rPr>
              <a:t>average</a:t>
            </a:r>
            <a:r>
              <a:rPr lang="en-CA" smtClean="0">
                <a:latin typeface="Arial" charset="0"/>
                <a:cs typeface="Arial" charset="0"/>
              </a:rPr>
              <a:t> is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Given a sequence of coefficients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, … 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i="1" baseline="-2500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where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then we refer to 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as a </a:t>
            </a:r>
            <a:r>
              <a:rPr lang="en-CA" i="1" smtClean="0">
                <a:latin typeface="Arial" charset="0"/>
                <a:cs typeface="Arial" charset="0"/>
              </a:rPr>
              <a:t>weighted</a:t>
            </a:r>
            <a:r>
              <a:rPr lang="en-CA" smtClean="0">
                <a:latin typeface="Arial" charset="0"/>
                <a:cs typeface="Arial" charset="0"/>
              </a:rPr>
              <a:t> average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an average, </a:t>
            </a: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/>
        </p:nvGraphicFramePr>
        <p:xfrm>
          <a:off x="3348038" y="1916113"/>
          <a:ext cx="25050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6" name="Equation" r:id="rId3" imgW="1257120" imgH="393480" progId="Equation.DSMT4">
                  <p:embed/>
                </p:oleObj>
              </mc:Choice>
              <mc:Fallback>
                <p:oleObj name="Equation" r:id="rId3" imgW="12571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1916113"/>
                        <a:ext cx="250507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4"/>
          <p:cNvGraphicFramePr>
            <a:graphicFrameLocks noChangeAspect="1"/>
          </p:cNvGraphicFramePr>
          <p:nvPr/>
        </p:nvGraphicFramePr>
        <p:xfrm>
          <a:off x="2700338" y="3117850"/>
          <a:ext cx="3224212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7" name="Equation" r:id="rId5" imgW="1396800" imgH="228600" progId="Equation.DSMT4">
                  <p:embed/>
                </p:oleObj>
              </mc:Choice>
              <mc:Fallback>
                <p:oleObj name="Equation" r:id="rId5" imgW="13968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117850"/>
                        <a:ext cx="3224212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5"/>
          <p:cNvGraphicFramePr>
            <a:graphicFrameLocks noChangeAspect="1"/>
          </p:cNvGraphicFramePr>
          <p:nvPr/>
        </p:nvGraphicFramePr>
        <p:xfrm>
          <a:off x="2843213" y="4076700"/>
          <a:ext cx="383857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8" name="Equation" r:id="rId7" imgW="1663560" imgH="228600" progId="Equation.DSMT4">
                  <p:embed/>
                </p:oleObj>
              </mc:Choice>
              <mc:Fallback>
                <p:oleObj name="Equation" r:id="rId7" imgW="1663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076700"/>
                        <a:ext cx="3838575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1" name="Object 6"/>
          <p:cNvGraphicFramePr>
            <a:graphicFrameLocks noChangeAspect="1"/>
          </p:cNvGraphicFramePr>
          <p:nvPr/>
        </p:nvGraphicFramePr>
        <p:xfrm>
          <a:off x="2771775" y="5011738"/>
          <a:ext cx="324008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9" name="Equation" r:id="rId9" imgW="1523880" imgH="393480" progId="Equation.DSMT4">
                  <p:embed/>
                </p:oleObj>
              </mc:Choice>
              <mc:Fallback>
                <p:oleObj name="Equation" r:id="rId9" imgW="15238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5011738"/>
                        <a:ext cx="324008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856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Picture 6" descr="C:\Users\dwharder\Desktop\integr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125538"/>
            <a:ext cx="1951037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Weighted averages</a:t>
            </a:r>
          </a:p>
        </p:txBody>
      </p:sp>
      <p:sp>
        <p:nvSpPr>
          <p:cNvPr id="256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Examples: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Simpson’s method approximates an integral by sampling</a:t>
            </a:r>
            <a:br>
              <a:rPr lang="en-CA" smtClean="0">
                <a:latin typeface="Arial" charset="0"/>
                <a:cs typeface="Arial" charset="0"/>
              </a:rPr>
            </a:br>
            <a:r>
              <a:rPr lang="en-CA" smtClean="0">
                <a:latin typeface="Arial" charset="0"/>
                <a:cs typeface="Arial" charset="0"/>
              </a:rPr>
              <a:t>the function at three points: 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 average value of the function is approximated by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It can be shown that that 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is a significant better approximation than</a:t>
            </a:r>
          </a:p>
        </p:txBody>
      </p:sp>
      <p:graphicFrame>
        <p:nvGraphicFramePr>
          <p:cNvPr id="25602" name="Object 2"/>
          <p:cNvGraphicFramePr>
            <a:graphicFrameLocks noChangeAspect="1"/>
          </p:cNvGraphicFramePr>
          <p:nvPr/>
        </p:nvGraphicFramePr>
        <p:xfrm>
          <a:off x="3132138" y="2997200"/>
          <a:ext cx="30607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0" name="Equation" r:id="rId4" imgW="1536480" imgH="253800" progId="Equation.DSMT4">
                  <p:embed/>
                </p:oleObj>
              </mc:Choice>
              <mc:Fallback>
                <p:oleObj name="Equation" r:id="rId4" imgW="1536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997200"/>
                        <a:ext cx="30607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2528888" y="4005263"/>
          <a:ext cx="41481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1" name="Equation" r:id="rId6" imgW="2082600" imgH="253800" progId="Equation.DSMT4">
                  <p:embed/>
                </p:oleObj>
              </mc:Choice>
              <mc:Fallback>
                <p:oleObj name="Equation" r:id="rId6" imgW="20826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8888" y="4005263"/>
                        <a:ext cx="414813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4"/>
          <p:cNvGraphicFramePr>
            <a:graphicFrameLocks noChangeAspect="1"/>
          </p:cNvGraphicFramePr>
          <p:nvPr/>
        </p:nvGraphicFramePr>
        <p:xfrm>
          <a:off x="3048000" y="4972050"/>
          <a:ext cx="3414713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2" name="Equation" r:id="rId8" imgW="1714320" imgH="419040" progId="Equation.DSMT4">
                  <p:embed/>
                </p:oleObj>
              </mc:Choice>
              <mc:Fallback>
                <p:oleObj name="Equation" r:id="rId8" imgW="171432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972050"/>
                        <a:ext cx="3414713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73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Weighted averages</a:t>
            </a:r>
          </a:p>
        </p:txBody>
      </p:sp>
      <p:sp>
        <p:nvSpPr>
          <p:cNvPr id="2663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Examples: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Using the weighted average: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Using a simple average:</a:t>
            </a: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38469"/>
              </p:ext>
            </p:extLst>
          </p:nvPr>
        </p:nvGraphicFramePr>
        <p:xfrm>
          <a:off x="1995488" y="2924175"/>
          <a:ext cx="53371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4" name="Equation" r:id="rId3" imgW="2679480" imgH="253800" progId="Equation.DSMT4">
                  <p:embed/>
                </p:oleObj>
              </mc:Choice>
              <mc:Fallback>
                <p:oleObj name="Equation" r:id="rId3" imgW="267948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2924175"/>
                        <a:ext cx="53371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5"/>
          <p:cNvGraphicFramePr>
            <a:graphicFrameLocks noChangeAspect="1"/>
          </p:cNvGraphicFramePr>
          <p:nvPr/>
        </p:nvGraphicFramePr>
        <p:xfrm>
          <a:off x="2700338" y="1773238"/>
          <a:ext cx="3490912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5" name="Equation" r:id="rId5" imgW="1752480" imgH="469800" progId="Equation.DSMT4">
                  <p:embed/>
                </p:oleObj>
              </mc:Choice>
              <mc:Fallback>
                <p:oleObj name="Equation" r:id="rId5" imgW="17524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1773238"/>
                        <a:ext cx="3490912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724688"/>
              </p:ext>
            </p:extLst>
          </p:nvPr>
        </p:nvGraphicFramePr>
        <p:xfrm>
          <a:off x="2371725" y="4037013"/>
          <a:ext cx="46291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6" name="Equation" r:id="rId7" imgW="2323800" imgH="419040" progId="Equation.DSMT4">
                  <p:embed/>
                </p:oleObj>
              </mc:Choice>
              <mc:Fallback>
                <p:oleObj name="Equation" r:id="rId7" imgW="23238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725" y="4037013"/>
                        <a:ext cx="462915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7"/>
          <p:cNvGraphicFramePr>
            <a:graphicFrameLocks noChangeAspect="1"/>
          </p:cNvGraphicFramePr>
          <p:nvPr/>
        </p:nvGraphicFramePr>
        <p:xfrm>
          <a:off x="7283450" y="2565400"/>
          <a:ext cx="1465263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7" name="Equation" r:id="rId9" imgW="736560" imgH="228600" progId="Equation.DSMT4">
                  <p:embed/>
                </p:oleObj>
              </mc:Choice>
              <mc:Fallback>
                <p:oleObj name="Equation" r:id="rId9" imgW="736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3450" y="2565400"/>
                        <a:ext cx="1465263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8"/>
          <p:cNvGraphicFramePr>
            <a:graphicFrameLocks noChangeAspect="1"/>
          </p:cNvGraphicFramePr>
          <p:nvPr/>
        </p:nvGraphicFramePr>
        <p:xfrm>
          <a:off x="7235825" y="4268788"/>
          <a:ext cx="1439863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68" name="Equation" r:id="rId11" imgW="723600" imgH="228600" progId="Equation.DSMT4">
                  <p:embed/>
                </p:oleObj>
              </mc:Choice>
              <mc:Fallback>
                <p:oleObj name="Equation" r:id="rId11" imgW="723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825" y="4268788"/>
                        <a:ext cx="1439863" cy="455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643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2765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Given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 distinct items, in how many ways can you choose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dirty="0" smtClean="0">
                <a:latin typeface="Arial" charset="0"/>
                <a:cs typeface="Arial" charset="0"/>
              </a:rPr>
              <a:t> of these?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I.e., “In how many ways can you combine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dirty="0" smtClean="0">
                <a:latin typeface="Arial" charset="0"/>
                <a:cs typeface="Arial" charset="0"/>
              </a:rPr>
              <a:t> items from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?”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For example, given the set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{1, 2, 3, 4, 5}</a:t>
            </a:r>
            <a:r>
              <a:rPr lang="en-CA" dirty="0" smtClean="0">
                <a:latin typeface="Arial" charset="0"/>
                <a:cs typeface="Arial" charset="0"/>
              </a:rPr>
              <a:t>, I can choose three of these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in any of the following ways:</a:t>
            </a:r>
          </a:p>
          <a:p>
            <a:pPr lvl="1" algn="ctr">
              <a:buFont typeface="Arial" charset="0"/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{1, 2, 3}, {1, 2, 4}, {1, 2, 5}, {1, 3, 4}, {1, 3, 5},</a:t>
            </a:r>
          </a:p>
          <a:p>
            <a:pPr lvl="1" algn="ctr">
              <a:buFont typeface="Arial" charset="0"/>
              <a:buNone/>
            </a:pP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{1, 4, 5}, {2, 3, 4}, {2, 3, 5}, {2, 4, 5}, {3, 4, 5}</a:t>
            </a:r>
            <a:r>
              <a:rPr lang="en-CA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The number of ways such items can be chosen is written</a:t>
            </a: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CA" dirty="0" smtClean="0">
                <a:latin typeface="Arial" charset="0"/>
                <a:cs typeface="Arial" charset="0"/>
              </a:rPr>
              <a:t>	where          is read  as “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 choose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dirty="0" err="1" smtClean="0">
                <a:latin typeface="Arial" charset="0"/>
                <a:cs typeface="Arial" charset="0"/>
              </a:rPr>
              <a:t>”s</a:t>
            </a:r>
            <a:endParaRPr lang="en-CA" dirty="0" smtClean="0">
              <a:latin typeface="Arial" charset="0"/>
              <a:cs typeface="Arial" charset="0"/>
            </a:endParaRPr>
          </a:p>
          <a:p>
            <a:pPr>
              <a:buNone/>
            </a:pPr>
            <a:endParaRPr lang="en-CA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CA" dirty="0" smtClean="0">
                <a:latin typeface="Arial" charset="0"/>
                <a:cs typeface="Arial" charset="0"/>
              </a:rPr>
              <a:t>			There is a recursive definition:</a:t>
            </a:r>
          </a:p>
        </p:txBody>
      </p:sp>
      <p:graphicFrame>
        <p:nvGraphicFramePr>
          <p:cNvPr id="27650" name="Object 6"/>
          <p:cNvGraphicFramePr>
            <a:graphicFrameLocks noChangeAspect="1"/>
          </p:cNvGraphicFramePr>
          <p:nvPr/>
        </p:nvGraphicFramePr>
        <p:xfrm>
          <a:off x="3851275" y="4221163"/>
          <a:ext cx="1816100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5" name="Equation" r:id="rId3" imgW="1041120" imgH="469800" progId="Equation.DSMT4">
                  <p:embed/>
                </p:oleObj>
              </mc:Choice>
              <mc:Fallback>
                <p:oleObj name="Equation" r:id="rId3" imgW="104112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221163"/>
                        <a:ext cx="1816100" cy="817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7"/>
          <p:cNvGraphicFramePr>
            <a:graphicFrameLocks noChangeAspect="1"/>
          </p:cNvGraphicFramePr>
          <p:nvPr/>
        </p:nvGraphicFramePr>
        <p:xfrm>
          <a:off x="1692275" y="4794250"/>
          <a:ext cx="48736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6" name="Equation" r:id="rId5" imgW="279360" imgH="457200" progId="Equation.DSMT4">
                  <p:embed/>
                </p:oleObj>
              </mc:Choice>
              <mc:Fallback>
                <p:oleObj name="Equation" r:id="rId5" imgW="2793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4794250"/>
                        <a:ext cx="48736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474977"/>
              </p:ext>
            </p:extLst>
          </p:nvPr>
        </p:nvGraphicFramePr>
        <p:xfrm>
          <a:off x="5940152" y="5589240"/>
          <a:ext cx="2055813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7" name="Equation" r:id="rId7" imgW="1384200" imgH="457200" progId="Equation.DSMT4">
                  <p:embed/>
                </p:oleObj>
              </mc:Choice>
              <mc:Fallback>
                <p:oleObj name="Equation" r:id="rId7" imgW="13842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5589240"/>
                        <a:ext cx="2055813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31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2867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most common question we will ask in this vein: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Given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smtClean="0">
                <a:latin typeface="Arial" charset="0"/>
                <a:cs typeface="Arial" charset="0"/>
              </a:rPr>
              <a:t> items, in how many ways can we choose two of them?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In this case, the formula simplifies to: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example, given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{0, 1, 2, 3, 4, 5, 6}</a:t>
            </a:r>
            <a:r>
              <a:rPr lang="en-CA" smtClean="0">
                <a:latin typeface="Arial" charset="0"/>
                <a:cs typeface="Arial" charset="0"/>
              </a:rPr>
              <a:t>, we have the following 21 pairs: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		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{0, 1}, {0, 2}, {0, 3}, {0, 4}, {0, 5}, {0,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{1, 2}, {1, 3}, {1, 4}, {1, 5}, {1,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            {2, 3}, {2, 4}, {2, 5}, {2,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                        {3, 4}, {3, 5}, {3,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                                    {4, 5}, {4, 6},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Times New Roman" pitchFamily="18" charset="0"/>
                <a:cs typeface="Times New Roman" pitchFamily="18" charset="0"/>
              </a:rPr>
              <a:t>			                                                            {5, 6}</a:t>
            </a:r>
          </a:p>
          <a:p>
            <a:pPr algn="ctr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28674" name="Object 6"/>
          <p:cNvGraphicFramePr>
            <a:graphicFrameLocks noChangeAspect="1"/>
          </p:cNvGraphicFramePr>
          <p:nvPr/>
        </p:nvGraphicFramePr>
        <p:xfrm>
          <a:off x="3162300" y="2708275"/>
          <a:ext cx="2922588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2" name="Equation" r:id="rId3" imgW="1676160" imgH="469800" progId="Equation.DSMT4">
                  <p:embed/>
                </p:oleObj>
              </mc:Choice>
              <mc:Fallback>
                <p:oleObj name="Equation" r:id="rId3" imgW="16761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2708275"/>
                        <a:ext cx="2922588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8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2970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You have also seen this in expanding polynomials: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example,</a:t>
            </a:r>
          </a:p>
        </p:txBody>
      </p:sp>
      <p:graphicFrame>
        <p:nvGraphicFramePr>
          <p:cNvPr id="29698" name="Object 6"/>
          <p:cNvGraphicFramePr>
            <a:graphicFrameLocks noChangeAspect="1"/>
          </p:cNvGraphicFramePr>
          <p:nvPr/>
        </p:nvGraphicFramePr>
        <p:xfrm>
          <a:off x="3203575" y="1989138"/>
          <a:ext cx="2635250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6" name="Equation" r:id="rId3" imgW="1511280" imgH="457200" progId="Equation.DSMT4">
                  <p:embed/>
                </p:oleObj>
              </mc:Choice>
              <mc:Fallback>
                <p:oleObj name="Equation" r:id="rId3" imgW="15112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1989138"/>
                        <a:ext cx="2635250" cy="795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1476375" y="2924175"/>
          <a:ext cx="6022975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7" name="Equation" r:id="rId5" imgW="3454200" imgH="1193760" progId="Equation.DSMT4">
                  <p:embed/>
                </p:oleObj>
              </mc:Choice>
              <mc:Fallback>
                <p:oleObj name="Equation" r:id="rId5" imgW="3454200" imgH="1193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924175"/>
                        <a:ext cx="6022975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29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3072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These are also the coefficients of Pascal’s triangle: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</a:t>
            </a:r>
          </a:p>
        </p:txBody>
      </p:sp>
      <p:graphicFrame>
        <p:nvGraphicFramePr>
          <p:cNvPr id="3072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4467164"/>
              </p:ext>
            </p:extLst>
          </p:nvPr>
        </p:nvGraphicFramePr>
        <p:xfrm>
          <a:off x="534988" y="2124075"/>
          <a:ext cx="4752975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1" name="Equation" r:id="rId3" imgW="3200400" imgH="2387520" progId="Equation.DSMT4">
                  <p:embed/>
                </p:oleObj>
              </mc:Choice>
              <mc:Fallback>
                <p:oleObj name="Equation" r:id="rId3" imgW="3200400" imgH="2387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4988" y="2124075"/>
                        <a:ext cx="4752975" cy="353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825774"/>
              </p:ext>
            </p:extLst>
          </p:nvPr>
        </p:nvGraphicFramePr>
        <p:xfrm>
          <a:off x="5889625" y="2997200"/>
          <a:ext cx="2714625" cy="165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32" name="Equation" r:id="rId5" imgW="1828800" imgH="1117440" progId="Equation.DSMT4">
                  <p:embed/>
                </p:oleObj>
              </mc:Choice>
              <mc:Fallback>
                <p:oleObj name="Equation" r:id="rId5" imgW="1828800" imgH="1117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625" y="2997200"/>
                        <a:ext cx="2714625" cy="1655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6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this topic, we have discussed: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 review of the necessity of quantitative analysis in engineering</a:t>
            </a:r>
          </a:p>
          <a:p>
            <a:pPr eaLnBrk="1" hangingPunct="1">
              <a:buFontTx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reviewed the following mathematical concepts: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floor and ceiling functions</a:t>
            </a:r>
          </a:p>
          <a:p>
            <a:pPr lvl="1" eaLnBrk="1" hangingPunct="1"/>
            <a:r>
              <a:rPr lang="en-US" dirty="0" err="1" smtClean="0">
                <a:latin typeface="Arial" charset="0"/>
                <a:cs typeface="Arial" charset="0"/>
              </a:rPr>
              <a:t>L’Hôpital’s</a:t>
            </a:r>
            <a:r>
              <a:rPr lang="en-US" dirty="0" smtClean="0">
                <a:latin typeface="Arial" charset="0"/>
                <a:cs typeface="Arial" charset="0"/>
              </a:rPr>
              <a:t> rule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Logarithms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Arithmetic and other polynomial series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Mathematical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Geometric series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Recurrence relations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Weighted average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Combinations</a:t>
            </a:r>
          </a:p>
        </p:txBody>
      </p:sp>
      <p:sp>
        <p:nvSpPr>
          <p:cNvPr id="5222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8304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[1]	Cormen, Leiserson, and Rivest, </a:t>
            </a:r>
            <a:r>
              <a:rPr lang="en-US" i="1" smtClean="0">
                <a:latin typeface="Arial" charset="0"/>
                <a:cs typeface="Arial" charset="0"/>
              </a:rPr>
              <a:t>Introduction to Algorithms</a:t>
            </a:r>
            <a:r>
              <a:rPr lang="en-US" smtClean="0">
                <a:latin typeface="Arial" charset="0"/>
                <a:cs typeface="Arial" charset="0"/>
              </a:rPr>
              <a:t>, McGraw Hill, 1990, Chs 2-3, p.42-76.</a:t>
            </a:r>
          </a:p>
          <a:p>
            <a:pPr marL="533400" indent="-533400" eaLnBrk="1" hangingPunct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[2]	Weiss, Data Structures and Algorithm Analysis in C++, 3</a:t>
            </a:r>
            <a:r>
              <a:rPr lang="en-US" baseline="30000" smtClean="0">
                <a:latin typeface="Arial" charset="0"/>
                <a:cs typeface="Arial" charset="0"/>
              </a:rPr>
              <a:t>rd</a:t>
            </a:r>
            <a:r>
              <a:rPr lang="en-US" smtClean="0">
                <a:latin typeface="Arial" charset="0"/>
                <a:cs typeface="Arial" charset="0"/>
              </a:rPr>
              <a:t> Ed., Addison Wesley, §§ 1.2-3, p.2-11.</a:t>
            </a:r>
          </a:p>
        </p:txBody>
      </p:sp>
      <p:sp>
        <p:nvSpPr>
          <p:cNvPr id="5325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5265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Qualitative statements cannot guide engineering design decisions: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Algorithm A could be </a:t>
            </a:r>
            <a:r>
              <a:rPr lang="en-US" i="1" smtClean="0">
                <a:latin typeface="Arial" charset="0"/>
                <a:cs typeface="Arial" charset="0"/>
              </a:rPr>
              <a:t>better</a:t>
            </a:r>
            <a:r>
              <a:rPr lang="en-US" smtClean="0">
                <a:latin typeface="Arial" charset="0"/>
                <a:cs typeface="Arial" charset="0"/>
              </a:rPr>
              <a:t> than Algorithm B, but Algorithm A would require three person weeks to implement, test, and integrate while Algorithm B has already been implemented and has been used for the past year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There are circumstances where it may beneficial to use Algorithm A, but not based on the word </a:t>
            </a:r>
            <a:r>
              <a:rPr lang="en-US" i="1" smtClean="0">
                <a:latin typeface="Arial" charset="0"/>
                <a:cs typeface="Arial" charset="0"/>
              </a:rPr>
              <a:t>better</a:t>
            </a: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3891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8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we will look at a </a:t>
            </a:r>
            <a:r>
              <a:rPr lang="en-US" i="1" smtClean="0">
                <a:latin typeface="Arial" charset="0"/>
                <a:cs typeface="Arial" charset="0"/>
              </a:rPr>
              <a:t>quantitative</a:t>
            </a:r>
            <a:r>
              <a:rPr lang="en-US" smtClean="0">
                <a:latin typeface="Arial" charset="0"/>
                <a:cs typeface="Arial" charset="0"/>
              </a:rPr>
              <a:t> means of describing data structures and algorithms:</a:t>
            </a:r>
          </a:p>
          <a:p>
            <a:pPr eaLnBrk="1" hangingPunct="1">
              <a:buFontTx/>
              <a:buNone/>
            </a:pPr>
            <a:r>
              <a:rPr lang="en-US" sz="1600" b="1" smtClean="0">
                <a:latin typeface="Arial" charset="0"/>
                <a:cs typeface="Arial" charset="0"/>
              </a:rPr>
              <a:t>		quantitative</a:t>
            </a:r>
            <a:r>
              <a:rPr lang="en-US" sz="1600" smtClean="0">
                <a:latin typeface="Arial" charset="0"/>
                <a:cs typeface="Arial" charset="0"/>
              </a:rPr>
              <a:t>, </a:t>
            </a:r>
            <a:r>
              <a:rPr lang="en-US" sz="1600" i="1" smtClean="0">
                <a:latin typeface="Arial" charset="0"/>
                <a:cs typeface="Arial" charset="0"/>
              </a:rPr>
              <a:t>a.</a:t>
            </a:r>
            <a:r>
              <a:rPr lang="en-US" sz="1600" smtClean="0">
                <a:latin typeface="Arial" charset="0"/>
                <a:cs typeface="Arial" charset="0"/>
              </a:rPr>
              <a:t> Relating to, concerned with, quantity or its measurement;</a:t>
            </a:r>
            <a:br>
              <a:rPr lang="en-US" sz="1600" smtClean="0">
                <a:latin typeface="Arial" charset="0"/>
                <a:cs typeface="Arial" charset="0"/>
              </a:rPr>
            </a:br>
            <a:r>
              <a:rPr lang="en-US" sz="1600" smtClean="0">
                <a:latin typeface="Arial" charset="0"/>
                <a:cs typeface="Arial" charset="0"/>
              </a:rPr>
              <a:t>		          ascertaining or expressing quantity.  </a:t>
            </a:r>
            <a:r>
              <a:rPr lang="en-US" sz="1600" b="1" smtClean="0">
                <a:latin typeface="Arial" charset="0"/>
                <a:cs typeface="Arial" charset="0"/>
              </a:rPr>
              <a:t> OED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will be based on mathematics, and therefore we will look at a number of properties which will be used again and again throughout this course</a:t>
            </a:r>
          </a:p>
        </p:txBody>
      </p:sp>
      <p:sp>
        <p:nvSpPr>
          <p:cNvPr id="3993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Floor and ceiling functions</a:t>
            </a:r>
          </a:p>
        </p:txBody>
      </p:sp>
      <p:sp>
        <p:nvSpPr>
          <p:cNvPr id="24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The </a:t>
            </a:r>
            <a:r>
              <a:rPr lang="en-CA" i="1" smtClean="0">
                <a:latin typeface="Arial" charset="0"/>
                <a:cs typeface="Arial" charset="0"/>
              </a:rPr>
              <a:t>floor</a:t>
            </a:r>
            <a:r>
              <a:rPr lang="en-CA" smtClean="0">
                <a:latin typeface="Arial" charset="0"/>
                <a:cs typeface="Arial" charset="0"/>
              </a:rPr>
              <a:t> function maps any real number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 onto the greatest integer less than or equal to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Consider it </a:t>
            </a:r>
            <a:r>
              <a:rPr lang="en-CA" i="1" smtClean="0">
                <a:latin typeface="Arial" charset="0"/>
                <a:cs typeface="Arial" charset="0"/>
              </a:rPr>
              <a:t>rounding towards negative infinity</a:t>
            </a:r>
          </a:p>
          <a:p>
            <a:pPr>
              <a:buFont typeface="Arial" charset="0"/>
              <a:buNone/>
            </a:pPr>
            <a:r>
              <a:rPr lang="en-CA" sz="2400" smtClean="0">
                <a:latin typeface="Arial" charset="0"/>
                <a:cs typeface="Arial" charset="0"/>
              </a:rPr>
              <a:t>	</a:t>
            </a:r>
            <a:r>
              <a:rPr lang="en-CA" smtClean="0">
                <a:latin typeface="Arial" charset="0"/>
                <a:cs typeface="Arial" charset="0"/>
              </a:rPr>
              <a:t>The </a:t>
            </a:r>
            <a:r>
              <a:rPr lang="en-CA" i="1" smtClean="0">
                <a:latin typeface="Arial" charset="0"/>
                <a:cs typeface="Arial" charset="0"/>
              </a:rPr>
              <a:t>ceiling</a:t>
            </a:r>
            <a:r>
              <a:rPr lang="en-CA" smtClean="0">
                <a:latin typeface="Arial" charset="0"/>
                <a:cs typeface="Arial" charset="0"/>
              </a:rPr>
              <a:t> function maps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 onto the least integer greater than or equal to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lvl="1"/>
            <a:endParaRPr lang="en-CA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Consider it </a:t>
            </a:r>
            <a:r>
              <a:rPr lang="en-CA" i="1" smtClean="0">
                <a:latin typeface="Arial" charset="0"/>
                <a:cs typeface="Arial" charset="0"/>
              </a:rPr>
              <a:t>rounding towards positive infinity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The </a:t>
            </a:r>
            <a:r>
              <a:rPr lang="en-CA" smtClean="0">
                <a:latin typeface="Consolas" pitchFamily="49" charset="0"/>
                <a:cs typeface="Arial" charset="0"/>
              </a:rPr>
              <a:t>cmath</a:t>
            </a:r>
            <a:r>
              <a:rPr lang="en-CA" smtClean="0">
                <a:latin typeface="Arial" charset="0"/>
                <a:cs typeface="Arial" charset="0"/>
              </a:rPr>
              <a:t> library implements these as</a:t>
            </a:r>
          </a:p>
          <a:p>
            <a:pPr lvl="1" algn="ctr">
              <a:buFont typeface="Arial" charset="0"/>
              <a:buNone/>
            </a:pPr>
            <a:r>
              <a:rPr lang="en-CA" smtClean="0">
                <a:latin typeface="Consolas" pitchFamily="49" charset="0"/>
                <a:cs typeface="Arial" charset="0"/>
              </a:rPr>
              <a:t>double floor( double );   double ceil( double );</a:t>
            </a:r>
          </a:p>
          <a:p>
            <a:pPr lvl="1" algn="ctr">
              <a:buFont typeface="Arial" charset="0"/>
              <a:buNone/>
            </a:pPr>
            <a:endParaRPr lang="en-CA" sz="200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z="2400" smtClean="0">
                <a:latin typeface="Arial" charset="0"/>
                <a:cs typeface="Arial" charset="0"/>
              </a:rPr>
              <a:t>	</a:t>
            </a: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3286125" y="2103438"/>
          <a:ext cx="2149475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4" name="Equation" r:id="rId3" imgW="1218960" imgH="507960" progId="Equation.DSMT4">
                  <p:embed/>
                </p:oleObj>
              </mc:Choice>
              <mc:Fallback>
                <p:oleObj name="Equation" r:id="rId3" imgW="12189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2103438"/>
                        <a:ext cx="2149475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170363" y="3216275"/>
          <a:ext cx="2286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5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0363" y="3216275"/>
                        <a:ext cx="2286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3286125" y="3759200"/>
          <a:ext cx="21494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6" name="Equation" r:id="rId7" imgW="1218960" imgH="507960" progId="Equation.DSMT4">
                  <p:embed/>
                </p:oleObj>
              </mc:Choice>
              <mc:Fallback>
                <p:oleObj name="Equation" r:id="rId7" imgW="121896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25" y="3759200"/>
                        <a:ext cx="2149475" cy="893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1720850" y="5287963"/>
            <a:ext cx="1008063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4949825" y="5284788"/>
            <a:ext cx="1008063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867400" y="3933825"/>
            <a:ext cx="32051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/>
              <a:t>Necessary because </a:t>
            </a:r>
            <a:r>
              <a:rPr lang="en-CA">
                <a:latin typeface="Consolas" pitchFamily="49" charset="0"/>
              </a:rPr>
              <a:t>double</a:t>
            </a:r>
          </a:p>
          <a:p>
            <a:pPr eaLnBrk="1" hangingPunct="1"/>
            <a:r>
              <a:rPr lang="en-CA"/>
              <a:t>have a range just under 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baseline="30000">
                <a:latin typeface="Times New Roman" pitchFamily="18" charset="0"/>
                <a:cs typeface="Times New Roman" pitchFamily="18" charset="0"/>
              </a:rPr>
              <a:t>1024</a:t>
            </a:r>
            <a:r>
              <a:rPr lang="en-CA"/>
              <a:t> </a:t>
            </a:r>
          </a:p>
          <a:p>
            <a:pPr eaLnBrk="1" hangingPunct="1"/>
            <a:r>
              <a:rPr lang="en-CA">
                <a:latin typeface="Consolas" pitchFamily="49" charset="0"/>
              </a:rPr>
              <a:t>long</a:t>
            </a:r>
            <a:r>
              <a:rPr lang="en-CA"/>
              <a:t> can only represent</a:t>
            </a:r>
            <a:br>
              <a:rPr lang="en-CA"/>
            </a:br>
            <a:r>
              <a:rPr lang="en-CA"/>
              <a:t>numbers as large as 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baseline="30000">
                <a:latin typeface="Times New Roman" pitchFamily="18" charset="0"/>
                <a:cs typeface="Times New Roman" pitchFamily="18" charset="0"/>
              </a:rPr>
              <a:t>63</a:t>
            </a:r>
            <a:r>
              <a:rPr lang="en-CA">
                <a:latin typeface="Times New Roman" pitchFamily="18" charset="0"/>
                <a:cs typeface="Times New Roman" pitchFamily="18" charset="0"/>
              </a:rPr>
              <a:t> – 1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2700338" y="4941888"/>
            <a:ext cx="3095625" cy="50323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 flipV="1">
            <a:off x="5724525" y="5094288"/>
            <a:ext cx="223838" cy="20637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6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>
                <a:latin typeface="Arial" charset="0"/>
                <a:cs typeface="Arial" charset="0"/>
              </a:rPr>
              <a:t>L’Hôpital’s</a:t>
            </a:r>
            <a:r>
              <a:rPr lang="en-CA" dirty="0" smtClean="0">
                <a:latin typeface="Arial" charset="0"/>
                <a:cs typeface="Arial" charset="0"/>
              </a:rPr>
              <a:t> rule</a:t>
            </a:r>
          </a:p>
        </p:txBody>
      </p:sp>
      <p:sp>
        <p:nvSpPr>
          <p:cNvPr id="20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If you are attempting to determine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but both                                       , it follows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Repeat as necessary… 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779838" y="1989138"/>
          <a:ext cx="108267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4" name="Equation" r:id="rId4" imgW="571320" imgH="444240" progId="Equation.DSMT4">
                  <p:embed/>
                </p:oleObj>
              </mc:Choice>
              <mc:Fallback>
                <p:oleObj name="Equation" r:id="rId4" imgW="5713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989138"/>
                        <a:ext cx="108267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2"/>
          <p:cNvGraphicFramePr>
            <a:graphicFrameLocks noChangeAspect="1"/>
          </p:cNvGraphicFramePr>
          <p:nvPr/>
        </p:nvGraphicFramePr>
        <p:xfrm>
          <a:off x="1835150" y="3067050"/>
          <a:ext cx="2667000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5" name="Equation" r:id="rId6" imgW="1409400" imgH="266400" progId="Equation.DSMT4">
                  <p:embed/>
                </p:oleObj>
              </mc:Choice>
              <mc:Fallback>
                <p:oleObj name="Equation" r:id="rId6" imgW="140940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067050"/>
                        <a:ext cx="2667000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3276600" y="3644900"/>
          <a:ext cx="25257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6" name="Equation" r:id="rId8" imgW="1333440" imgH="469800" progId="Equation.DSMT4">
                  <p:embed/>
                </p:oleObj>
              </mc:Choice>
              <mc:Fallback>
                <p:oleObj name="Equation" r:id="rId8" imgW="13334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644900"/>
                        <a:ext cx="25257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752338"/>
              </p:ext>
            </p:extLst>
          </p:nvPr>
        </p:nvGraphicFramePr>
        <p:xfrm>
          <a:off x="6635750" y="5735900"/>
          <a:ext cx="88900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7" name="Equation" r:id="rId10" imgW="469800" imgH="241200" progId="Equation.DSMT4">
                  <p:embed/>
                </p:oleObj>
              </mc:Choice>
              <mc:Fallback>
                <p:oleObj name="Equation" r:id="rId10" imgW="469800" imgH="24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0" y="5735900"/>
                        <a:ext cx="88900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91680" y="5775275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Note:  the </a:t>
            </a:r>
            <a:r>
              <a:rPr lang="en-CA" i="1" dirty="0" err="1" smtClean="0"/>
              <a:t>k</a:t>
            </a:r>
            <a:r>
              <a:rPr lang="en-CA" baseline="30000" dirty="0" err="1" smtClean="0"/>
              <a:t>th</a:t>
            </a:r>
            <a:r>
              <a:rPr lang="en-CA" dirty="0" smtClean="0"/>
              <a:t> derivative will always be shown as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3134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begin with a review of logarithms: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i="1" smtClean="0">
                <a:latin typeface="Times New Roman" pitchFamily="18" charset="0"/>
                <a:cs typeface="Arial" charset="0"/>
              </a:rPr>
              <a:t>e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Arial" charset="0"/>
                <a:cs typeface="Arial" charset="0"/>
              </a:rPr>
              <a:t>, we define</a:t>
            </a:r>
          </a:p>
          <a:p>
            <a:pPr algn="ctr" eaLnBrk="1" hangingPunct="1">
              <a:buFontTx/>
              <a:buNone/>
            </a:pPr>
            <a:r>
              <a:rPr 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smtClean="0">
                <a:latin typeface="Times New Roman" pitchFamily="18" charset="0"/>
                <a:cs typeface="Arial" charset="0"/>
              </a:rPr>
              <a:t> = ln(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 )</a:t>
            </a:r>
          </a:p>
          <a:p>
            <a:pPr algn="ctr" eaLnBrk="1" hangingPunct="1">
              <a:buFontTx/>
              <a:buNone/>
            </a:pPr>
            <a:endParaRPr lang="en-US" smtClean="0">
              <a:latin typeface="Times New Roman" pitchFamily="18" charset="0"/>
              <a:cs typeface="Arial" charset="0"/>
            </a:endParaRPr>
          </a:p>
          <a:p>
            <a:pPr eaLnBrk="1" hangingPunct="1">
              <a:buFontTx/>
              <a:buNone/>
            </a:pPr>
            <a:r>
              <a:rPr lang="en-US" smtClean="0">
                <a:latin typeface="Times New Roman" pitchFamily="18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It is always true that </a:t>
            </a:r>
            <a:r>
              <a:rPr lang="en-US" i="1" smtClean="0">
                <a:latin typeface="Times New Roman" pitchFamily="18" charset="0"/>
                <a:cs typeface="Arial" charset="0"/>
              </a:rPr>
              <a:t>e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Arial" charset="0"/>
              </a:rPr>
              <a:t>)</a:t>
            </a:r>
            <a:r>
              <a:rPr lang="en-US" i="1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; however, </a:t>
            </a:r>
            <a:r>
              <a:rPr lang="en-US" smtClean="0">
                <a:latin typeface="Times New Roman" pitchFamily="18" charset="0"/>
                <a:cs typeface="Arial" charset="0"/>
              </a:rPr>
              <a:t>ln(</a:t>
            </a:r>
            <a:r>
              <a:rPr lang="en-US" i="1" smtClean="0">
                <a:latin typeface="Times New Roman" pitchFamily="18" charset="0"/>
                <a:cs typeface="Arial" charset="0"/>
              </a:rPr>
              <a:t>e</a:t>
            </a:r>
            <a:r>
              <a:rPr 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i="1" smtClean="0">
                <a:latin typeface="Times New Roman" pitchFamily="18" charset="0"/>
                <a:cs typeface="Arial" charset="0"/>
              </a:rPr>
              <a:t> </a:t>
            </a:r>
            <a:r>
              <a:rPr lang="en-US" smtClean="0">
                <a:latin typeface="Times New Roman" pitchFamily="18" charset="0"/>
                <a:cs typeface="Arial" charset="0"/>
              </a:rPr>
              <a:t>= </a:t>
            </a:r>
            <a:r>
              <a:rPr 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requires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is real</a:t>
            </a:r>
            <a:endParaRPr lang="en-US" i="1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4096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Logarithms</a:t>
            </a:r>
          </a:p>
        </p:txBody>
      </p:sp>
    </p:spTree>
    <p:extLst>
      <p:ext uri="{BB962C8B-B14F-4D97-AF65-F5344CB8AC3E}">
        <p14:creationId xmlns:p14="http://schemas.microsoft.com/office/powerpoint/2010/main" val="194088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7196</TotalTime>
  <Words>389</Words>
  <Application>Microsoft Office PowerPoint</Application>
  <PresentationFormat>On-screen Show (4:3)</PresentationFormat>
  <Paragraphs>432</Paragraphs>
  <Slides>50</Slides>
  <Notes>41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Custom Design</vt:lpstr>
      <vt:lpstr>Equation</vt:lpstr>
      <vt:lpstr>PowerPoint Presentation</vt:lpstr>
      <vt:lpstr>Outline</vt:lpstr>
      <vt:lpstr>Mathematics and engineering</vt:lpstr>
      <vt:lpstr>Justification</vt:lpstr>
      <vt:lpstr>Justification</vt:lpstr>
      <vt:lpstr>Justification</vt:lpstr>
      <vt:lpstr>Floor and ceiling functions</vt:lpstr>
      <vt:lpstr>L’Hôpital’s rule</vt:lpstr>
      <vt:lpstr>Logarithms</vt:lpstr>
      <vt:lpstr>Logarithms</vt:lpstr>
      <vt:lpstr>Logarithms</vt:lpstr>
      <vt:lpstr>Logarithms</vt:lpstr>
      <vt:lpstr>Logarithms</vt:lpstr>
      <vt:lpstr>Logarithms</vt:lpstr>
      <vt:lpstr>Logarithms</vt:lpstr>
      <vt:lpstr>Logarithms</vt:lpstr>
      <vt:lpstr>Logarithms</vt:lpstr>
      <vt:lpstr>Logarithms</vt:lpstr>
      <vt:lpstr>Arithmetic series</vt:lpstr>
      <vt:lpstr>Arithmetic series</vt:lpstr>
      <vt:lpstr>Arithmetic series</vt:lpstr>
      <vt:lpstr>Arithmetic series</vt:lpstr>
      <vt:lpstr>Arithmetic series</vt:lpstr>
      <vt:lpstr>Arithmetic series</vt:lpstr>
      <vt:lpstr>Other polynomial series</vt:lpstr>
      <vt:lpstr>Other polynomial series</vt:lpstr>
      <vt:lpstr>Other polynomial series</vt:lpstr>
      <vt:lpstr>Other polynomial series</vt:lpstr>
      <vt:lpstr>Other polynomial series</vt:lpstr>
      <vt:lpstr>Geometric series</vt:lpstr>
      <vt:lpstr>Geometric series</vt:lpstr>
      <vt:lpstr>Geometric series</vt:lpstr>
      <vt:lpstr>Geometric series</vt:lpstr>
      <vt:lpstr>Geometric series</vt:lpstr>
      <vt:lpstr>Recurrence relations</vt:lpstr>
      <vt:lpstr>Recurrence relations</vt:lpstr>
      <vt:lpstr>Recurrence relations</vt:lpstr>
      <vt:lpstr>Recurrence relations</vt:lpstr>
      <vt:lpstr>Recurrence relations</vt:lpstr>
      <vt:lpstr>Recurrence relations</vt:lpstr>
      <vt:lpstr>Weighted averages</vt:lpstr>
      <vt:lpstr>Weighted averages</vt:lpstr>
      <vt:lpstr>Weighted averages</vt:lpstr>
      <vt:lpstr>Combinations</vt:lpstr>
      <vt:lpstr>Combinations</vt:lpstr>
      <vt:lpstr>Combinations</vt:lpstr>
      <vt:lpstr>Combinations</vt:lpstr>
      <vt:lpstr>Summary</vt:lpstr>
      <vt:lpstr>Reference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423</cp:revision>
  <dcterms:created xsi:type="dcterms:W3CDTF">2009-09-11T23:00:44Z</dcterms:created>
  <dcterms:modified xsi:type="dcterms:W3CDTF">2018-01-03T20:16:52Z</dcterms:modified>
</cp:coreProperties>
</file>